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tiff" ContentType="image/tiff"/>
  <Default Extension="jpe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94" r:id="rId14"/>
    <p:sldId id="295" r:id="rId15"/>
    <p:sldId id="296" r:id="rId16"/>
    <p:sldId id="297" r:id="rId17"/>
    <p:sldId id="298" r:id="rId18"/>
    <p:sldId id="299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301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300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BED8"/>
    <a:srgbClr val="0292B2"/>
    <a:srgbClr val="00528D"/>
    <a:srgbClr val="2ABF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3"/>
    <p:restoredTop sz="84628"/>
  </p:normalViewPr>
  <p:slideViewPr>
    <p:cSldViewPr snapToGrid="0" snapToObjects="1">
      <p:cViewPr>
        <p:scale>
          <a:sx n="100" d="100"/>
          <a:sy n="100" d="100"/>
        </p:scale>
        <p:origin x="-2456" y="-4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notesMaster" Target="notesMasters/notesMaster1.xml"/><Relationship Id="rId43" Type="http://schemas.openxmlformats.org/officeDocument/2006/relationships/printerSettings" Target="printerSettings/printerSettings1.bin"/><Relationship Id="rId44" Type="http://schemas.openxmlformats.org/officeDocument/2006/relationships/presProps" Target="presProps.xml"/><Relationship Id="rId4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E41F51-37FC-1E4E-9779-0755922F1937}" type="datetimeFigureOut">
              <a:rPr lang="en-US" smtClean="0"/>
              <a:t>10/5/17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29450D-B957-C244-B867-FE2F194FB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63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29450D-B957-C244-B867-FE2F194FB33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6140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3" name="Shape 203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sources (from</a:t>
            </a: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top left, clockwise):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8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Matt McIntosh/NOAA </a:t>
            </a:r>
            <a:r>
              <a:rPr lang="en-US" sz="8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</a:t>
            </a:r>
            <a:r>
              <a:rPr lang="en-US" sz="800" baseline="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700" dirty="0" smtClean="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Jennifer Stock/NOAA</a:t>
            </a:r>
            <a:r>
              <a:rPr lang="en-US" sz="700" dirty="0" smtClean="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</a:t>
            </a:r>
            <a:r>
              <a:rPr lang="en-US" sz="700" baseline="0" dirty="0" smtClean="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David J. Ruck/NOAA</a:t>
            </a:r>
            <a:r>
              <a:rPr lang="en-US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</a:t>
            </a:r>
            <a:r>
              <a:rPr lang="en-US" sz="700" baseline="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Robert </a:t>
            </a:r>
            <a:r>
              <a:rPr lang="en" sz="700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Schwemmer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/NOAA</a:t>
            </a:r>
            <a:r>
              <a:rPr lang="en-US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</a:t>
            </a:r>
            <a:r>
              <a:rPr lang="en-US" sz="700" baseline="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7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Claire </a:t>
            </a:r>
            <a:r>
              <a:rPr lang="en" sz="700" dirty="0" err="1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Fackler</a:t>
            </a:r>
            <a:r>
              <a:rPr lang="en" sz="7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/NOAA</a:t>
            </a:r>
            <a:r>
              <a:rPr lang="en-US" sz="7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</a:t>
            </a:r>
            <a:r>
              <a:rPr lang="en-US" sz="700" baseline="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NOAA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rgbClr val="D0CECE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rgbClr val="7F7F7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8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lang="en-US" sz="1200" b="0" i="0" u="none" strike="noStrike" cap="none" baseline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Shape 20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661394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Image sources (from</a:t>
            </a: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top left, clockwise):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Long-nosed skate: </a:t>
            </a:r>
            <a:r>
              <a:rPr lang="en" sz="8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Cordell Bank NMS</a:t>
            </a:r>
            <a:endParaRPr lang="en-US" sz="8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Sea</a:t>
            </a:r>
            <a:r>
              <a:rPr lang="en-US" sz="800" baseline="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otter: </a:t>
            </a:r>
            <a:r>
              <a:rPr lang="en" sz="700" dirty="0" smtClean="0">
                <a:solidFill>
                  <a:srgbClr val="F2F2F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NOAA</a:t>
            </a:r>
            <a:endParaRPr lang="en-US" sz="700" dirty="0" smtClean="0">
              <a:solidFill>
                <a:srgbClr val="F2F2F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 smtClean="0">
                <a:solidFill>
                  <a:srgbClr val="F2F2F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Nassau</a:t>
            </a:r>
            <a:r>
              <a:rPr lang="en-US" sz="700" baseline="0" dirty="0" smtClean="0">
                <a:solidFill>
                  <a:srgbClr val="F2F2F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grouper: </a:t>
            </a:r>
            <a:r>
              <a:rPr lang="en" sz="700" dirty="0" smtClean="0">
                <a:solidFill>
                  <a:srgbClr val="F2F2F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Alicia </a:t>
            </a:r>
            <a:r>
              <a:rPr lang="en" sz="700" dirty="0" err="1" smtClean="0">
                <a:solidFill>
                  <a:srgbClr val="F2F2F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Farrer</a:t>
            </a:r>
            <a:endParaRPr lang="en-US" sz="700" dirty="0" smtClean="0">
              <a:solidFill>
                <a:srgbClr val="F2F2F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 smtClean="0">
                <a:solidFill>
                  <a:srgbClr val="F2F2F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Hawaiian</a:t>
            </a:r>
            <a:r>
              <a:rPr lang="en-US" sz="700" baseline="0" dirty="0" smtClean="0">
                <a:solidFill>
                  <a:srgbClr val="F2F2F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700" baseline="0" dirty="0" err="1" smtClean="0">
                <a:solidFill>
                  <a:srgbClr val="F2F2F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longfin</a:t>
            </a:r>
            <a:r>
              <a:rPr lang="en-US" sz="700" baseline="0" dirty="0" smtClean="0">
                <a:solidFill>
                  <a:srgbClr val="F2F2F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700" baseline="0" dirty="0" err="1" smtClean="0">
                <a:solidFill>
                  <a:srgbClr val="F2F2F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anthias</a:t>
            </a:r>
            <a:r>
              <a:rPr lang="en-US" sz="700" baseline="0" dirty="0" smtClean="0">
                <a:solidFill>
                  <a:srgbClr val="F2F2F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Greg </a:t>
            </a:r>
            <a:r>
              <a:rPr lang="en" sz="700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McFall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/NOAA</a:t>
            </a:r>
            <a:endParaRPr lang="en-US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Elephant</a:t>
            </a:r>
            <a:r>
              <a:rPr lang="en-US" sz="700" baseline="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seal: 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NOAA</a:t>
            </a:r>
            <a:endParaRPr lang="en-US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Purple</a:t>
            </a:r>
            <a:r>
              <a:rPr lang="en-US" sz="700" baseline="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sea urchin: 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Chad King/NOAA</a:t>
            </a:r>
            <a:endParaRPr lang="en-US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Pacific white-sided dolphin:</a:t>
            </a:r>
            <a:r>
              <a:rPr lang="en-US" sz="700" baseline="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Sage </a:t>
            </a:r>
            <a:r>
              <a:rPr lang="en" sz="700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Tezak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/NOAA</a:t>
            </a:r>
            <a:endParaRPr lang="en-US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Sea nettle:</a:t>
            </a:r>
            <a:r>
              <a:rPr lang="en-US" sz="700" baseline="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NOAA</a:t>
            </a:r>
            <a:endParaRPr lang="en-US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Glaucous</a:t>
            </a:r>
            <a:r>
              <a:rPr lang="en-US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-winged</a:t>
            </a:r>
            <a:r>
              <a:rPr lang="en-US" sz="700" baseline="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gulls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en-US" sz="700" baseline="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Robert </a:t>
            </a:r>
            <a:r>
              <a:rPr lang="en" sz="700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Steelquist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/NOAA</a:t>
            </a:r>
            <a:endParaRPr lang="en-US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Sea star: 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Greg </a:t>
            </a:r>
            <a:r>
              <a:rPr lang="en" sz="700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McFall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/NOAA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rgbClr val="F2F2F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rgbClr val="F2F2F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8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Shape 22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025238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61" name="Shape 26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8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Image source: Nate Ivy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Shape 26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67776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70" name="Shape 27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sources (from top right, clockwise):</a:t>
            </a: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Grand Canyon: 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pixabay.com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/p-911540/?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no_redirect</a:t>
            </a:r>
            <a:endParaRPr lang="en-US" sz="8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Olympic: 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commons.wikimedia.org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/wiki/File:Marmot_Pass,_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Olympic_National_Park.jpg</a:t>
            </a:r>
            <a:endParaRPr lang="en-US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Yosemite: 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commons.wikimedia.org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/wiki/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File:Half_dome_yosemite_national_park.jpg</a:t>
            </a:r>
            <a:endParaRPr lang="en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8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Shape 27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559711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83" name="Shape 283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sources</a:t>
            </a: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(from top left, clockwise): 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Ed Lyman/NOAA</a:t>
            </a:r>
            <a:r>
              <a:rPr lang="en-US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 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Matt McIntosh/NOAA</a:t>
            </a:r>
            <a:r>
              <a:rPr lang="en-US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 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https://c1.staticflickr.com/3/2505/3859386800_80fd24290c_b.jpg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8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Shape 28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098336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96" name="Shape 29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Shape 29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012970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Shape 308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9" name="Shape 30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source (from top right, clockwise):</a:t>
            </a: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Joe Hoyt/NOAA</a:t>
            </a:r>
            <a:r>
              <a:rPr lang="en-US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 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Tane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Casserley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/NOAA</a:t>
            </a:r>
            <a:r>
              <a:rPr lang="en-US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 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NOAA</a:t>
            </a:r>
            <a:r>
              <a:rPr lang="en-US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 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NOAA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8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Shape 31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419792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25" name="Shape 32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source(s): NOAA</a:t>
            </a:r>
            <a:endParaRPr lang="en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8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Shape 32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90446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Shape 337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38" name="Shape 338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source(s):</a:t>
            </a: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NOAA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Shape 33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419409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Shape 349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0" name="Shape 35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sources (from left, clockwise):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Coastline: 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www.flickr.com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/photos/joxur223/5019607320</a:t>
            </a:r>
            <a:endParaRPr lang="en-US" sz="8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Krill:</a:t>
            </a:r>
            <a:r>
              <a:rPr lang="en-US" sz="800" baseline="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Shannon 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Lyday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/NOAA</a:t>
            </a:r>
            <a:endParaRPr lang="en-US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Cabezon</a:t>
            </a:r>
            <a:r>
              <a:rPr lang="en-US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en-US" sz="700" baseline="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Chad King/NOAA</a:t>
            </a:r>
            <a:endParaRPr lang="en-US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Northern Elephant Seals: 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Mike Baird/NOAA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8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Shape 35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7970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8" name="Shape 138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55125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Image source: “What Lies Under” – 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Ferdi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Rizkiyanto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2011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372" name="Shape 372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752426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Shape 379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80" name="Shape 3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sources</a:t>
            </a: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(from top left, clockwise):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 Ocean: 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www.flickr.com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/photos/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usoceangov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/4314177438</a:t>
            </a:r>
            <a:endParaRPr lang="en-US" sz="8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Deep</a:t>
            </a:r>
            <a:r>
              <a:rPr lang="en-US" sz="800" baseline="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Sea: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news.nationalgeographic.com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/content/dam/news/photos/000/682/68217.ngsversion.1422289469779.adapt.768.1.jpg </a:t>
            </a:r>
            <a:endParaRPr lang="en-US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Coastal Areas: 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architizer.com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/blog/help-fund-whim-architects-island-made-entirely-of-coastal-trash/media/454736/</a:t>
            </a:r>
            <a:endParaRPr lang="en-US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Remote Islands: 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Image source: http://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i.telegraph.co.uk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/multimedia/archive/01391/plastic-kamilo_1391163c.jpg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8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8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1" name="Shape 38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21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040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Shape 400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1" name="Shape 40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length: 2 minutes, 13 seconds</a:t>
            </a:r>
          </a:p>
        </p:txBody>
      </p:sp>
      <p:sp>
        <p:nvSpPr>
          <p:cNvPr id="402" name="Shape 40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22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672371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Shape 41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12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Image source: http://</a:t>
            </a:r>
            <a:r>
              <a:rPr lang="en" sz="12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staging.unep.org</a:t>
            </a:r>
            <a:r>
              <a:rPr lang="en" sz="12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/docs/</a:t>
            </a:r>
            <a:r>
              <a:rPr lang="en" sz="120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MarineLitter.pdf</a:t>
            </a:r>
            <a:endParaRPr dirty="0"/>
          </a:p>
        </p:txBody>
      </p:sp>
      <p:sp>
        <p:nvSpPr>
          <p:cNvPr id="411" name="Shape 41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723087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Shape 43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34" name="Shape 434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sources:</a:t>
            </a: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cap="none" baseline="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Macroplastic</a:t>
            </a: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upload.wikimedia.org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wikipedia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/commons/a/a7/Plastic_pollution_083.jpg</a:t>
            </a:r>
            <a:endParaRPr lang="en-US" sz="1200" b="0" i="0" u="none" strike="noStrike" cap="none" baseline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Microplastic: 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cdn.phys.org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newman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gfx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/news/hires/2013/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microplastic.jpg</a:t>
            </a:r>
            <a:endParaRPr lang="en" sz="8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5" name="Shape 43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24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213399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Shape 45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 smtClean="0"/>
              <a:t>Image sources (from top left, clockwise):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theamericanenergynews.com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wp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-content/uploads/2016/01/capodogliocoda252bsub-albertodarioromeo.jpg</a:t>
            </a:r>
            <a:r>
              <a:rPr lang="en-US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</a:t>
            </a:r>
            <a:r>
              <a:rPr lang="en" sz="700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www.emaze.com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/@AFLWQQT/Plastic</a:t>
            </a:r>
            <a:endParaRPr lang="en-US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https://s-media-cache-ak0.pinimg.com/564x/29/89/18/298918b975d5243fbe3307590271168a.jpg</a:t>
            </a:r>
            <a:endParaRPr lang="en-US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</a:t>
            </a:r>
            <a:r>
              <a:rPr lang="en" sz="700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plasticsbiology.weebly.com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/uploads/4/7/7/9/47792045/6819470_orig.jpg</a:t>
            </a:r>
            <a:endParaRPr lang="en-US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</a:t>
            </a:r>
            <a:r>
              <a:rPr lang="en" sz="700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www.b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-e-a-c-</a:t>
            </a:r>
            <a:r>
              <a:rPr lang="en" sz="700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h.org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en" sz="700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marine_debris.html</a:t>
            </a:r>
            <a:endParaRPr lang="en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8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>
              <a:spcBef>
                <a:spcPts val="0"/>
              </a:spcBef>
              <a:buNone/>
            </a:pPr>
            <a:endParaRPr lang="en-US" dirty="0" smtClean="0"/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451" name="Shape 45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785123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Shape 467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 smtClean="0"/>
              <a:t>NOTE: Glowing</a:t>
            </a:r>
            <a:r>
              <a:rPr lang="en-US" baseline="0" dirty="0" smtClean="0"/>
              <a:t> green within that small plankton are tiny pieces of microplastics!</a:t>
            </a:r>
            <a:endParaRPr lang="en-US" dirty="0" smtClean="0"/>
          </a:p>
          <a:p>
            <a:pPr lvl="0">
              <a:spcBef>
                <a:spcPts val="0"/>
              </a:spcBef>
              <a:buNone/>
            </a:pPr>
            <a:endParaRPr lang="en-US" dirty="0" smtClean="0"/>
          </a:p>
          <a:p>
            <a:pPr lvl="0">
              <a:spcBef>
                <a:spcPts val="0"/>
              </a:spcBef>
              <a:buNone/>
            </a:pPr>
            <a:r>
              <a:rPr lang="en-US" dirty="0" smtClean="0"/>
              <a:t>Image sources (from</a:t>
            </a:r>
            <a:r>
              <a:rPr lang="en-US" baseline="0" dirty="0" smtClean="0"/>
              <a:t> top left, clockwise):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8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</a:t>
            </a:r>
            <a:r>
              <a:rPr lang="en" sz="800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ichef.bbci.co.uk</a:t>
            </a:r>
            <a:r>
              <a:rPr lang="en" sz="8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/news/1024/</a:t>
            </a:r>
            <a:r>
              <a:rPr lang="en" sz="800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cpsprodpb</a:t>
            </a:r>
            <a:r>
              <a:rPr lang="en" sz="8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/FF37/production/_85853356_plasticshukmanplankton2.jpg</a:t>
            </a:r>
            <a:endParaRPr lang="en-US" sz="8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www.chrisjordan.com</a:t>
            </a:r>
            <a:endParaRPr lang="en-US" sz="8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</a:t>
            </a:r>
            <a:r>
              <a:rPr lang="en" sz="700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bioplasticintheocean.weebly.com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/uploads/2/6/0/2/26021694/5974089_orig.jpg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8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8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8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468" name="Shape 468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616983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Shape 47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Image source: 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http://ww2.kqed.org/quest/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wp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-content/uploads/sites/39/2013/05/Rainbow-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Runner_M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Eriksen.jpg</a:t>
            </a:r>
            <a:endParaRPr lang="en" sz="8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480" name="Shape 480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6181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Shape 505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06" name="Shape 50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sources (from left to right):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8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</a:t>
            </a:r>
            <a:r>
              <a:rPr lang="en" sz="800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www.clipartkid.com</a:t>
            </a:r>
            <a:r>
              <a:rPr lang="en" sz="8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/images/198/americanos-ZM7CCC-clipart.png</a:t>
            </a:r>
            <a:endParaRPr lang="en-US" sz="8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</a:t>
            </a:r>
            <a:r>
              <a:rPr lang="en" sz="700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clipartix.com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en" sz="700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wp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-content/uploads/2016/05/Sea-waves-</a:t>
            </a:r>
            <a:r>
              <a:rPr lang="en" sz="700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clipart.png</a:t>
            </a:r>
            <a:endParaRPr lang="en-US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</a:t>
            </a:r>
            <a:r>
              <a:rPr lang="en" sz="700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clipartix.com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en" sz="700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wp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-content/uploads/2016/04/Sunshine-sun-clipart-free-clipart-images-2.png</a:t>
            </a:r>
            <a:endParaRPr lang="en-US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</a:t>
            </a:r>
            <a:r>
              <a:rPr lang="en" sz="700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static.independent.co.uk</a:t>
            </a: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/s3fs-public/thumbnails/image/2014/07/12/20/14microbeads.jpg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8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7" name="Shape 50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28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904209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Shape 52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25" name="Shape 52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length: 4 </a:t>
            </a:r>
            <a:r>
              <a:rPr lang="en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minutes</a:t>
            </a: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35 </a:t>
            </a:r>
            <a:r>
              <a:rPr lang="en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seconds</a:t>
            </a:r>
            <a:endParaRPr lang="en-US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sources: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Gyres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assets.rbl.ms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/6474152/980x.jpg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Shape 52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29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81385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7" name="Shape 147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94471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Video length:</a:t>
            </a:r>
            <a:r>
              <a:rPr lang="en-US" baseline="0" dirty="0" smtClean="0"/>
              <a:t> 2 minutes, 47 seconds</a:t>
            </a:r>
          </a:p>
          <a:p>
            <a:r>
              <a:rPr lang="en-US" baseline="0" dirty="0" smtClean="0"/>
              <a:t>Images’ source: The Story of Stuff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29450D-B957-C244-B867-FE2F194FB33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2327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Shape 54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8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Image source: https://</a:t>
            </a:r>
            <a:r>
              <a:rPr lang="en" sz="800" dirty="0" err="1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pixabay.com</a:t>
            </a:r>
            <a:r>
              <a:rPr lang="en" sz="8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/p-1750942/?</a:t>
            </a:r>
            <a:r>
              <a:rPr lang="en" sz="800" dirty="0" err="1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no_redirect</a:t>
            </a:r>
            <a:endParaRPr dirty="0"/>
          </a:p>
        </p:txBody>
      </p:sp>
      <p:sp>
        <p:nvSpPr>
          <p:cNvPr id="541" name="Shape 54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43143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Shape 58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 smtClean="0"/>
              <a:t>Image sources (from top right, clockwise):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8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</a:t>
            </a:r>
            <a:r>
              <a:rPr lang="en" sz="800" dirty="0" err="1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www.webstaurantstore.com</a:t>
            </a:r>
            <a:r>
              <a:rPr lang="en" sz="8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/images/products/main/7456/24188/carlisle-38504-condiment-dispenser-rail-with-4-standard-pumps.jpg</a:t>
            </a:r>
            <a:endParaRPr lang="en-US" sz="800" dirty="0" smtClean="0">
              <a:solidFill>
                <a:srgbClr val="D0CECE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7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</a:t>
            </a:r>
            <a:r>
              <a:rPr lang="en" sz="700" dirty="0" err="1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static.grainger.com</a:t>
            </a:r>
            <a:r>
              <a:rPr lang="en" sz="7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en" sz="700" dirty="0" err="1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rp</a:t>
            </a:r>
            <a:r>
              <a:rPr lang="en" sz="7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/s/is/image/Grainger/6ZCP8_AS01?$</a:t>
            </a:r>
            <a:r>
              <a:rPr lang="en" sz="700" dirty="0" err="1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mdmain</a:t>
            </a:r>
            <a:r>
              <a:rPr lang="en" sz="7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$</a:t>
            </a:r>
            <a:endParaRPr lang="en-US" sz="700" dirty="0" smtClean="0">
              <a:solidFill>
                <a:srgbClr val="D0CECE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7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</a:t>
            </a:r>
            <a:r>
              <a:rPr lang="en" sz="700" dirty="0" err="1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www.blakescakeandcandy.com</a:t>
            </a:r>
            <a:r>
              <a:rPr lang="en" sz="7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en" sz="700" dirty="0" err="1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home.php?cat</a:t>
            </a:r>
            <a:r>
              <a:rPr lang="en" sz="7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=610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rgbClr val="D0CECE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800" dirty="0" smtClean="0">
              <a:solidFill>
                <a:srgbClr val="D0CECE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583" name="Shape 58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814446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Shape 598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99" name="Shape 59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source: USDA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0" name="Shape 60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33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112139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Shape 607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08" name="Shape 608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4990907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Shape 616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7" name="Shape 617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sources (from top to bottom):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8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</a:t>
            </a:r>
            <a:r>
              <a:rPr lang="en" sz="800" dirty="0" err="1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yovenice.com</a:t>
            </a:r>
            <a:r>
              <a:rPr lang="en" sz="8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en" sz="800" dirty="0" err="1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wp</a:t>
            </a:r>
            <a:r>
              <a:rPr lang="en" sz="8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-content/uploads/2015/07/Beach-Clean-Up-July-5th.png</a:t>
            </a:r>
            <a:endParaRPr lang="en-US" sz="800" dirty="0" smtClean="0">
              <a:solidFill>
                <a:srgbClr val="D0CECE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7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</a:t>
            </a:r>
            <a:r>
              <a:rPr lang="en" sz="700" dirty="0" err="1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www.baycrossings.com</a:t>
            </a:r>
            <a:r>
              <a:rPr lang="en" sz="7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/admin/HTML/upload/download/1856c_chiu_talking_at_rally.jpg</a:t>
            </a:r>
            <a:endParaRPr lang="en-US" sz="700" dirty="0" smtClean="0">
              <a:solidFill>
                <a:srgbClr val="D0CECE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NOAA Marine Debris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rgbClr val="D0CECE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800" dirty="0" smtClean="0">
              <a:solidFill>
                <a:srgbClr val="D0CECE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8" name="Shape 61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35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8534171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Shape 63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Image source: http://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www.clipartfinders.com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/clipart/67/good-neighbor-policy-ndash-the-san-diego-real-estate-dad-perspective--67391.gif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631" name="Shape 63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1313935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Shape 63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 smtClean="0"/>
              <a:t>Image sources</a:t>
            </a:r>
            <a:r>
              <a:rPr lang="en-US" baseline="0" dirty="0" smtClean="0"/>
              <a:t> (from top left, clockwise):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Cup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http://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clubamenities.com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/10-oz-dixie-clear-plastic-cup/</a:t>
            </a:r>
            <a:endParaRPr lang="en-US" sz="8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Bag: 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cen.acs.org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/content/dam/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cen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/92/37/09237-cover-plasticbag.jpg</a:t>
            </a:r>
            <a:endParaRPr lang="en-US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Utensils: 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cen.acs.org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/content/dam/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cen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/92/37/09237-cover-plasticbag.jpg</a:t>
            </a:r>
            <a:endParaRPr lang="en-US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Bottle: 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www.packari.com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/out/pictures/master/product/1/902104_S00020.jpg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Syrofoam</a:t>
            </a:r>
            <a:r>
              <a:rPr lang="en-US" sz="700" baseline="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package: 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https://recycle2011.files.wordpress.com/2011/04/styrofoam2.jpg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Straws: 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www.heraldplastic.com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/media/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wysiwyg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/0271DISP.jpg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8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8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640" name="Shape 640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3805209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Shape 658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Image sources</a:t>
            </a:r>
            <a:r>
              <a:rPr lang="en-US" baseline="0" dirty="0" smtClean="0"/>
              <a:t> (from top left, clockwise):</a:t>
            </a:r>
          </a:p>
          <a:p>
            <a:pPr lvl="0">
              <a:spcBef>
                <a:spcPts val="0"/>
              </a:spcBef>
              <a:buNone/>
            </a:pPr>
            <a:r>
              <a:rPr lang="en-US" dirty="0" smtClean="0"/>
              <a:t>Bottle: 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www.turbosquid.com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/3d-models/3d-reusable-aluminium-water-bottle/816913</a:t>
            </a:r>
            <a:endParaRPr lang="en-US" sz="8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Wooden utensils:</a:t>
            </a:r>
            <a:r>
              <a:rPr lang="en-US" sz="800" baseline="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mightynest.com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/sites/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mightynest.com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/files/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imagecache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product_preview</a:t>
            </a:r>
            <a:r>
              <a:rPr lang="en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/to-go-ware-</a:t>
            </a:r>
            <a:r>
              <a:rPr lang="en" sz="8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utensils.jpg</a:t>
            </a:r>
            <a:endParaRPr lang="en-US" sz="8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Straws: 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gogreentravelgreen.com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/best-reusable-drinking-straws-kids/</a:t>
            </a:r>
            <a:endParaRPr lang="en-US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Lunch</a:t>
            </a:r>
            <a:r>
              <a:rPr lang="en-US" sz="700" baseline="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box: 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assets.inhabitots.com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wp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-content/uploads/2010/11/PLANETBOX-with-food-and-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dippers.jpg</a:t>
            </a:r>
            <a:endParaRPr lang="en-US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Bag: 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www.apparelnbags.com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en" sz="700" dirty="0" err="1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ultraclub</a:t>
            </a:r>
            <a:r>
              <a:rPr lang="en" sz="700" dirty="0" smtClean="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/r3000-reusable-shopping-bag.htm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7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8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800" dirty="0" smtClean="0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659" name="Shape 659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646426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Shape 70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02" name="Shape 70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length: 11 </a:t>
            </a:r>
            <a:r>
              <a:rPr lang="en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minutes</a:t>
            </a:r>
            <a:endParaRPr lang="en-US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en" sz="8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Image source: https://</a:t>
            </a:r>
            <a:r>
              <a:rPr lang="en" sz="800" dirty="0" err="1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www.ted.com</a:t>
            </a:r>
            <a:r>
              <a:rPr lang="en" sz="8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/talks/melati_and_isabel_wijsen_our_campaign_to_ban_plastic_bags_in_bali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3" name="Shape 703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39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016936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Shape 15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8015488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sources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(from top left, clockwise):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NOAA/NMSF; Peter Flood; Chad King/NOAA; Claire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Fackler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/NOAA; Dan Clark/USFWS; Stuart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Halewood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Douglas Croft/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MarineLifeStudies.org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under NOAA permit #20519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29450D-B957-C244-B867-FE2F194FB33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6302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47436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2" name="Shape 172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7559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0" name="Shape 180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98778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8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Image source: https://</a:t>
            </a:r>
            <a:r>
              <a:rPr lang="en" sz="800" dirty="0" err="1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pixabay.com</a:t>
            </a:r>
            <a:r>
              <a:rPr lang="en" sz="8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/p-32299/?</a:t>
            </a:r>
            <a:r>
              <a:rPr lang="en" sz="800" dirty="0" err="1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no_redirect</a:t>
            </a:r>
            <a:r>
              <a:rPr lang="en" sz="800" dirty="0" smtClean="0">
                <a:solidFill>
                  <a:srgbClr val="D0CEC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Shape 18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792064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75214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509A-DCD1-AB42-B74E-2DD82F0D141D}" type="datetimeFigureOut">
              <a:rPr lang="en-US" smtClean="0"/>
              <a:t>10/5/17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02135-9EA5-7349-B2A2-B2E5C69EE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65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509A-DCD1-AB42-B74E-2DD82F0D141D}" type="datetimeFigureOut">
              <a:rPr lang="en-US" smtClean="0"/>
              <a:t>10/5/17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02135-9EA5-7349-B2A2-B2E5C69EE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002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509A-DCD1-AB42-B74E-2DD82F0D141D}" type="datetimeFigureOut">
              <a:rPr lang="en-US" smtClean="0"/>
              <a:t>10/5/17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02135-9EA5-7349-B2A2-B2E5C69EE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204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509A-DCD1-AB42-B74E-2DD82F0D141D}" type="datetimeFigureOut">
              <a:rPr lang="en-US" smtClean="0"/>
              <a:t>10/5/17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02135-9EA5-7349-B2A2-B2E5C69EE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220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509A-DCD1-AB42-B74E-2DD82F0D141D}" type="datetimeFigureOut">
              <a:rPr lang="en-US" smtClean="0"/>
              <a:t>10/5/17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02135-9EA5-7349-B2A2-B2E5C69EE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41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509A-DCD1-AB42-B74E-2DD82F0D141D}" type="datetimeFigureOut">
              <a:rPr lang="en-US" smtClean="0"/>
              <a:t>10/5/17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02135-9EA5-7349-B2A2-B2E5C69EE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92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509A-DCD1-AB42-B74E-2DD82F0D141D}" type="datetimeFigureOut">
              <a:rPr lang="en-US" smtClean="0"/>
              <a:t>10/5/17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02135-9EA5-7349-B2A2-B2E5C69EE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36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509A-DCD1-AB42-B74E-2DD82F0D141D}" type="datetimeFigureOut">
              <a:rPr lang="en-US" smtClean="0"/>
              <a:t>10/5/17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02135-9EA5-7349-B2A2-B2E5C69EE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62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509A-DCD1-AB42-B74E-2DD82F0D141D}" type="datetimeFigureOut">
              <a:rPr lang="en-US" smtClean="0"/>
              <a:t>10/5/17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02135-9EA5-7349-B2A2-B2E5C69EE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319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509A-DCD1-AB42-B74E-2DD82F0D141D}" type="datetimeFigureOut">
              <a:rPr lang="en-US" smtClean="0"/>
              <a:t>10/5/17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02135-9EA5-7349-B2A2-B2E5C69EE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734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509A-DCD1-AB42-B74E-2DD82F0D141D}" type="datetimeFigureOut">
              <a:rPr lang="en-US" smtClean="0"/>
              <a:t>10/5/17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02135-9EA5-7349-B2A2-B2E5C69EE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68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A509A-DCD1-AB42-B74E-2DD82F0D141D}" type="datetimeFigureOut">
              <a:rPr lang="en-US" smtClean="0"/>
              <a:t>10/5/17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02135-9EA5-7349-B2A2-B2E5C69EE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40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png"/><Relationship Id="rId5" Type="http://schemas.openxmlformats.org/officeDocument/2006/relationships/image" Target="../media/image3.jpg"/><Relationship Id="rId6" Type="http://schemas.openxmlformats.org/officeDocument/2006/relationships/image" Target="../media/image4.jpg"/><Relationship Id="rId7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4" Type="http://schemas.openxmlformats.org/officeDocument/2006/relationships/image" Target="../media/image16.jpg"/><Relationship Id="rId5" Type="http://schemas.openxmlformats.org/officeDocument/2006/relationships/image" Target="../media/image17.jpg"/><Relationship Id="rId6" Type="http://schemas.openxmlformats.org/officeDocument/2006/relationships/image" Target="../media/image18.jpg"/><Relationship Id="rId7" Type="http://schemas.openxmlformats.org/officeDocument/2006/relationships/image" Target="../media/image19.jpg"/><Relationship Id="rId8" Type="http://schemas.openxmlformats.org/officeDocument/2006/relationships/image" Target="../media/image20.jpg"/><Relationship Id="rId9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0.jpg"/><Relationship Id="rId1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2.jpg"/><Relationship Id="rId4" Type="http://schemas.openxmlformats.org/officeDocument/2006/relationships/image" Target="../media/image23.jpg"/><Relationship Id="rId5" Type="http://schemas.openxmlformats.org/officeDocument/2006/relationships/image" Target="../media/image24.jpg"/><Relationship Id="rId6" Type="http://schemas.openxmlformats.org/officeDocument/2006/relationships/image" Target="../media/image25.png"/><Relationship Id="rId7" Type="http://schemas.openxmlformats.org/officeDocument/2006/relationships/image" Target="../media/image26.jpg"/><Relationship Id="rId8" Type="http://schemas.openxmlformats.org/officeDocument/2006/relationships/image" Target="../media/image27.jpg"/><Relationship Id="rId9" Type="http://schemas.openxmlformats.org/officeDocument/2006/relationships/image" Target="../media/image28.png"/><Relationship Id="rId10" Type="http://schemas.openxmlformats.org/officeDocument/2006/relationships/image" Target="../media/image2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4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33.jpg"/><Relationship Id="rId5" Type="http://schemas.openxmlformats.org/officeDocument/2006/relationships/image" Target="../media/image34.jpg"/><Relationship Id="rId6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4" Type="http://schemas.openxmlformats.org/officeDocument/2006/relationships/image" Target="../media/image37.jpg"/><Relationship Id="rId5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4" Type="http://schemas.openxmlformats.org/officeDocument/2006/relationships/image" Target="../media/image39.jpg"/><Relationship Id="rId5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4" Type="http://schemas.openxmlformats.org/officeDocument/2006/relationships/image" Target="../media/image41.jpg"/><Relationship Id="rId5" Type="http://schemas.openxmlformats.org/officeDocument/2006/relationships/image" Target="../media/image42.jpg"/><Relationship Id="rId6" Type="http://schemas.openxmlformats.org/officeDocument/2006/relationships/image" Target="../media/image43.jpg"/><Relationship Id="rId7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4" Type="http://schemas.openxmlformats.org/officeDocument/2006/relationships/image" Target="../media/image45.png"/><Relationship Id="rId5" Type="http://schemas.openxmlformats.org/officeDocument/2006/relationships/image" Target="../media/image46.jpg"/><Relationship Id="rId6" Type="http://schemas.openxmlformats.org/officeDocument/2006/relationships/image" Target="../media/image47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48.jpg"/><Relationship Id="rId5" Type="http://schemas.openxmlformats.org/officeDocument/2006/relationships/image" Target="../media/image49.jpg"/><Relationship Id="rId6" Type="http://schemas.openxmlformats.org/officeDocument/2006/relationships/image" Target="../media/image50.gi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4" Type="http://schemas.openxmlformats.org/officeDocument/2006/relationships/image" Target="../media/image52.jpg"/><Relationship Id="rId5" Type="http://schemas.openxmlformats.org/officeDocument/2006/relationships/image" Target="../media/image53.jpg"/><Relationship Id="rId6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55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4" Type="http://schemas.openxmlformats.org/officeDocument/2006/relationships/image" Target="../media/image57.jpg"/><Relationship Id="rId5" Type="http://schemas.openxmlformats.org/officeDocument/2006/relationships/image" Target="../media/image58.jpg"/><Relationship Id="rId6" Type="http://schemas.openxmlformats.org/officeDocument/2006/relationships/image" Target="../media/image59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4" Type="http://schemas.openxmlformats.org/officeDocument/2006/relationships/image" Target="../media/image60.png"/><Relationship Id="rId5" Type="http://schemas.openxmlformats.org/officeDocument/2006/relationships/hyperlink" Target="https://www.youtube.com/watch?v=DtfAhy2lgAA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4" Type="http://schemas.openxmlformats.org/officeDocument/2006/relationships/image" Target="../media/image61.png"/><Relationship Id="rId5" Type="http://schemas.openxmlformats.org/officeDocument/2006/relationships/hyperlink" Target="http://oceantoday.noaa.gov/trashtalk_garbagepatch/welcome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62.jpg"/><Relationship Id="rId5" Type="http://schemas.openxmlformats.org/officeDocument/2006/relationships/image" Target="../media/image63.jp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4" Type="http://schemas.openxmlformats.org/officeDocument/2006/relationships/image" Target="../media/image65.jpg"/><Relationship Id="rId5" Type="http://schemas.openxmlformats.org/officeDocument/2006/relationships/image" Target="../media/image66.jpg"/><Relationship Id="rId6" Type="http://schemas.openxmlformats.org/officeDocument/2006/relationships/image" Target="../media/image67.jpg"/><Relationship Id="rId7" Type="http://schemas.openxmlformats.org/officeDocument/2006/relationships/image" Target="../media/image68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4" Type="http://schemas.openxmlformats.org/officeDocument/2006/relationships/image" Target="../media/image69.jpg"/><Relationship Id="rId5" Type="http://schemas.openxmlformats.org/officeDocument/2006/relationships/image" Target="../media/image70.jpg"/><Relationship Id="rId6" Type="http://schemas.openxmlformats.org/officeDocument/2006/relationships/image" Target="../media/image71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72.jpg"/><Relationship Id="rId5" Type="http://schemas.openxmlformats.org/officeDocument/2006/relationships/image" Target="../media/image73.png"/><Relationship Id="rId6" Type="http://schemas.openxmlformats.org/officeDocument/2006/relationships/image" Target="../media/image74.png"/><Relationship Id="rId7" Type="http://schemas.openxmlformats.org/officeDocument/2006/relationships/image" Target="../media/image75.png"/><Relationship Id="rId8" Type="http://schemas.openxmlformats.org/officeDocument/2006/relationships/image" Target="../media/image76.png"/><Relationship Id="rId9" Type="http://schemas.openxmlformats.org/officeDocument/2006/relationships/image" Target="../media/image77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4" Type="http://schemas.openxmlformats.org/officeDocument/2006/relationships/image" Target="../media/image79.png"/><Relationship Id="rId5" Type="http://schemas.openxmlformats.org/officeDocument/2006/relationships/image" Target="../media/image80.png"/><Relationship Id="rId6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4" Type="http://schemas.openxmlformats.org/officeDocument/2006/relationships/image" Target="../media/image83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84.png"/><Relationship Id="rId5" Type="http://schemas.openxmlformats.org/officeDocument/2006/relationships/image" Target="../media/image85.png"/><Relationship Id="rId6" Type="http://schemas.openxmlformats.org/officeDocument/2006/relationships/hyperlink" Target="http://storyofstuff.org/movies/story-of-microfibers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4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4" Type="http://schemas.openxmlformats.org/officeDocument/2006/relationships/image" Target="../media/image87.jpg"/><Relationship Id="rId5" Type="http://schemas.openxmlformats.org/officeDocument/2006/relationships/image" Target="../media/image88.jpg"/><Relationship Id="rId6" Type="http://schemas.openxmlformats.org/officeDocument/2006/relationships/image" Target="../media/image89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4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91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4" Type="http://schemas.openxmlformats.org/officeDocument/2006/relationships/image" Target="../media/image92.png"/><Relationship Id="rId5" Type="http://schemas.openxmlformats.org/officeDocument/2006/relationships/image" Target="../media/image93.jpg"/><Relationship Id="rId6" Type="http://schemas.openxmlformats.org/officeDocument/2006/relationships/image" Target="../media/image94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4" Type="http://schemas.openxmlformats.org/officeDocument/2006/relationships/image" Target="../media/image95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96.jpg"/><Relationship Id="rId5" Type="http://schemas.openxmlformats.org/officeDocument/2006/relationships/image" Target="../media/image97.jpg"/><Relationship Id="rId6" Type="http://schemas.openxmlformats.org/officeDocument/2006/relationships/image" Target="../media/image98.jpg"/><Relationship Id="rId7" Type="http://schemas.openxmlformats.org/officeDocument/2006/relationships/image" Target="../media/image99.jpg"/><Relationship Id="rId8" Type="http://schemas.openxmlformats.org/officeDocument/2006/relationships/image" Target="../media/image100.jpg"/><Relationship Id="rId9" Type="http://schemas.openxmlformats.org/officeDocument/2006/relationships/image" Target="../media/image101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4" Type="http://schemas.openxmlformats.org/officeDocument/2006/relationships/image" Target="../media/image102.jpg"/><Relationship Id="rId5" Type="http://schemas.openxmlformats.org/officeDocument/2006/relationships/image" Target="../media/image103.jpg"/><Relationship Id="rId6" Type="http://schemas.openxmlformats.org/officeDocument/2006/relationships/image" Target="../media/image104.png"/><Relationship Id="rId7" Type="http://schemas.openxmlformats.org/officeDocument/2006/relationships/image" Target="../media/image105.jpg"/><Relationship Id="rId8" Type="http://schemas.openxmlformats.org/officeDocument/2006/relationships/image" Target="../media/image106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107.jpg"/><Relationship Id="rId5" Type="http://schemas.openxmlformats.org/officeDocument/2006/relationships/hyperlink" Target="https://www.ted.com/talks/melati_and_isabel_wijsen_our_campaign_to_ban_plastic_bags_in_bali?language=en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tiff"/><Relationship Id="rId4" Type="http://schemas.openxmlformats.org/officeDocument/2006/relationships/image" Target="../media/image109.tiff"/><Relationship Id="rId5" Type="http://schemas.openxmlformats.org/officeDocument/2006/relationships/image" Target="../media/image110.tiff"/><Relationship Id="rId6" Type="http://schemas.openxmlformats.org/officeDocument/2006/relationships/image" Target="../media/image111.jpg"/><Relationship Id="rId7" Type="http://schemas.openxmlformats.org/officeDocument/2006/relationships/image" Target="../media/image112.jpg"/><Relationship Id="rId8" Type="http://schemas.openxmlformats.org/officeDocument/2006/relationships/image" Target="../media/image113.jpg"/><Relationship Id="rId9" Type="http://schemas.openxmlformats.org/officeDocument/2006/relationships/image" Target="../media/image114.jpg"/><Relationship Id="rId10" Type="http://schemas.openxmlformats.org/officeDocument/2006/relationships/image" Target="../media/image50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 129" descr="ContentSlide_blu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5896" y="1894873"/>
            <a:ext cx="8592207" cy="1289761"/>
          </a:xfrm>
        </p:spPr>
        <p:txBody>
          <a:bodyPr>
            <a:normAutofit fontScale="90000"/>
          </a:bodyPr>
          <a:lstStyle/>
          <a:p>
            <a:r>
              <a:rPr lang="en-US" sz="3800" i="1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Marine Debris Toolkit</a:t>
            </a:r>
            <a:r>
              <a:rPr lang="en-US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sz="5500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Introduction to Marine Debris</a:t>
            </a:r>
            <a:endParaRPr lang="en-US" sz="5500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Shape 131"/>
          <p:cNvSpPr/>
          <p:nvPr/>
        </p:nvSpPr>
        <p:spPr>
          <a:xfrm>
            <a:off x="394950" y="3429000"/>
            <a:ext cx="8354100" cy="146700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55A2D6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76200" dir="2700000" algn="tl" rotWithShape="0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Shape 1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1116" y="3538824"/>
            <a:ext cx="1285199" cy="128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hape 13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03520" y="3546624"/>
            <a:ext cx="1220700" cy="126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3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501426" y="3531024"/>
            <a:ext cx="2857500" cy="128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024" y="3700721"/>
            <a:ext cx="2083211" cy="92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239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Shape 206" descr="ContentSlide_Header"/>
          <p:cNvPicPr preferRelativeResize="0"/>
          <p:nvPr/>
        </p:nvPicPr>
        <p:blipFill rotWithShape="1">
          <a:blip r:embed="rId3">
            <a:alphaModFix/>
          </a:blip>
          <a:srcRect t="13344" b="13344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Shape 207"/>
          <p:cNvSpPr txBox="1"/>
          <p:nvPr/>
        </p:nvSpPr>
        <p:spPr>
          <a:xfrm>
            <a:off x="187325" y="166688"/>
            <a:ext cx="8769300" cy="646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" sz="3600">
                <a:solidFill>
                  <a:schemeClr val="bg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ocean is a place to explore and enjoy!</a:t>
            </a:r>
          </a:p>
        </p:txBody>
      </p:sp>
      <p:sp>
        <p:nvSpPr>
          <p:cNvPr id="208" name="Shape 208" descr="data:image/jpeg;base64,/9j/4AAQSkZJRgABAQAAAQABAAD/2wCEAAkGBhQQEBQUEhQVFBQUFBUUFBQVEBQUFBQUFBQVFBUUFRQXHCYeFxkjGRQVHy8gJCgpLCwsFR4xNTAqNSYrLCkBCQoKDgwOGA8PGCkcHyUqLCo0LSwsLCwsKSwpKS8sLCwpLC4sKSkpLCksLCwuKSwsLCwpLCksKSwpLCwsLCkpKf/AABEIAJ8BPgMBIgACEQEDEQH/xAAbAAACAwEBAQAAAAAAAAAAAAACAwABBQYEB//EADoQAAEDAgQEBAQEBAYDAAAAAAEAAhEDEgQFITEGQVFhInGBoRMykcFSsdHwI0Jy4QcUFWKishZD0v/EABoBAAIDAQEAAAAAAAAAAAAAAAABAgMEBQb/xAAsEQACAgIBAgQEBwEAAAAAAAAAAQIRAyEEEjETIkFRYYGx8BQycZGhwdFC/9oADAMBAAIRAxEAPwDxhyu5KBRXLonghkqw5KuUuQIbciDkmVYcgQ0ORXJNyu5ADQ5XclBylyYhtylyXcpcgBtysOSg5S5ADblYevNVrhoJcYAElczjc9dUJIJbTHIbuPcqEpUX4cEsr0dS/GeIMYC97tmt1K2cJwo54nE1bZ/9dNwAHm7n6fVcjwxmzQ1+gFQ7u5ln8oHQLomZ7MSZGx11Ecx1HZcnkcual0pHVw4YYntWz24vgjDxo6I5mSdO4P2XJY7I6tF00nh46scTHnIBXTsxEgm7VgnfQs119J9guUz3i5zn20CWMAiRo5/UyNQO316Aw58mR13LOlSflVfuzW4O+FWruo4hgDntcLtPmBukzIO0dE/NMvuebmhoZIbTk2hw08Q6SNBrouBbjDMyZ67rRw3EtRpFzy9o/lcSd94J2Onsuom/UhmxN46itr7o2cnzEkmm+A5pgiANewHL+3VaGIwTH7iDyc3Rw8iFg5k4G3E0tQNHj216HkfRbOX44VWAg+f7/eyknujnZY0lkjr3+DLpYp1NwZUMgmGVI37O6FaAcvHiqAqMLTz59DyI8kvKsSXsh3zMJY7zbpKl2KH5lZpByu5JDldyZGxtyu5KuUuQFjbldyUHKXJDsbcruSg5XcgdjLlYclXK7kBY25XclBysOSHY4OV3JIcruQOzngVcpVyK5BAZKkpcq7kCoZcoCl3K7kBQy5XKWHKSgQ25S5LlS5MQy5XclyoHIChkqXILkJcgKMTibHfLTHOHH6wB9/osDF1IhvIDXuTuvRia3xK5cepPoNB7Qs+oZcssnZ6biYVCCXz+YdOqRsY9V6cM1z9pOoHqdtPReWjTXfcGcJ4ltSnXFMMA1Y6o5ok8rWkzJ5JRgn3NGR0vKrYvA8J46pSIDTaR8rnAOjeI3E9CuazbKqmHqFlVpY4akOEb/ZfYM2xlfCslzxSB5tYSAdwIkjeZOvouA4l4hOKawFjS9hd/FdrcHRpa75dRPTU6Kail2SM9qOnal8Vo4snuiD+4+q0ZrTodOzGfYL0UsS4aVDTI6Pps+wBTJuf39oRldcyWXWh7SDIJB0MD129fVXgMxdRJt5EiN5AK93/j3x4dhRLp8VEGS0xN9PXVmm24S8vy57HtrFjvh3EXWm06EaEiPRKpOV+hVNY/Dbrf1o3cszdtYRs7mP0V4Z1uIqD8TWv9flKw8yof5eq19PRrtR0BG4HbX3Wph64fXa4bGiP+xVqfozjzxJJzh2a/Y2g5XckhyK5TMVjblLkq5XcgdjblJSrlLkBY65SUsvUuQFjblYKTcrDkDsbciuSQ5WHIHY65XclSruQOzn7lcpUq5USVDblAUuVcoCg7lcpdysOTEMlXKXKu5AqDlXKXcpcgVDLlLkFylyBUMuQVXwCegJVXJWK1Y7+l35FJkorZyWDEv8wfcLqsTwKz/S6eLpvcX2h1RhAtALrTaRroY337Lj8PXLXDoDK+xf4evZWwbqFTxNl7YnQscSY+jln9D1S1JL3MDhfhNuHpNxNcBz3AOo0nRAG4qPB3OxA9T27DJsS2DUqVLTMnz7EkklHmOTOqeK/YaNiIjkuYzgihTu8Ttm76MJnxeWifczTnKM02je4hfRxdM0zibRuC6kD4uRvbED05r45UGpEA678l0eKx9QEFg0JBndoOo56DeYWBiKgcT4Qz/aCSPPVJqkWRyPI7a+v+ngrVYiJb5GNJTaYnlJ6+arHVaZgMaNB80m4nnOsR2gL3ZVgTDHPlrHPsDus9pCjRdJ1G+wGWYR73kUmuLm6w0EmBz0X2vhrEitgxTqEuJZD/AImrTM6iNhovnWR0fh12ClWDNXS5mjoBcI056bFfRqWLa5jYIbUcNXCPEYJLi0QCdj5lTa0U481Sb+Ve6OC40ygUWFrTcwODqbv9pJbBPOJifLZY3DbyXun+Vlv/ACn9VscfZpbbRm8hurtNLiHRp/uaTr91kcMDwvPUj7qy7kjn5V04Zuqt/Wr/ALOgDkVySCruVpxhocruSrlLkANuVhyVcpcgB1ylyVKsOQA25XclXKByAHAqw5KuVhyBjrlLkq5WHIGYMogUsFSVAvoZKu5LlSUCoZKgKXKuUwoYCrlLuRIFQVyuUF6qUCoYHKXIJUlAUHcqfqhlQuQBxL2w4jmNPovpv+GNXwF3MPLf+LSPzXz7MGfxn/1FfTv8M8MBhjUIAmobe9oAkesj0KoSqz0k5dcYv9Gd82mLLn8/vp/f1WPmuX0C0yxpDfEARImCNjpsSPVejGYudBzB/crNrYGpXbE2aauidxAAGijFNbJZssZeSKv4nmwvFNJtrC3+G4FpaWttiNrYiNxELI434XpOw3+Yw3gaXC+n/L4vCHNHIyRpt5Qucw3CeLfiHtIMMcWuqPJDIndp5gjWB7Lu8FgCyg/DVatP4bmFpcfmYeTgJ5ab9EEYyryS37fBnx+tlxkARpt67rSFGs2k1l4DQDoBMyevryXgfmBDj4Q6CdevlqE6jnQsNxOh2I5fnISCSm0tWa+SktkkiSQXOPzaEkyfU/RaNLiF1EvLA3wzaXNP4ZI05QCY7LDo5ww02tEXueIMa2zJn3HoEWY1Yps6ue4n0pu/+lcvymJxbyeZfaMbMse6rUe5zri50yJg6nYHUDzWvw3iQJaZBdq3TQ2gyuWa/wDfp1XV4rNaZpsNMtLgQWtAcC0CfmkRIHhgGDMrP4jUlo28nD1Y+hI3blcpFCrc0O2kTqmBy2nmGqdDJVylBylyCI25SUu5SUAMuVhyXKuUAMuV3JUqwUBQ0ORByUCrDkANuUuSrldyAMUOV3JYKuVWa6DlXKCVJRYqDlSUEqSmFDAVcpcqwUWKg1cpcq5TsVBSruQSpKLCg5Xnx+K+Gwnns3zTC5c5muO+I7Q+EaDv1KjKVGnjYPFn8DztLi7qXH6k/wB19gwVcYdjKYghjWt5RoNT6mSuR4DyOmaVTE1BJZpT6XxN3pp9ey9/+qa6/sqCN/JyeZJeh3P+c+IyR009NStPDWhsGNvdcVh87FNoM8vryXgzrjOxpIO+gA68vL+yTQYc9O6tm1xTxSzDEi4ffzHcEbL5Xn3FdTEGJIZ02nzHRZWZZo+u8ueZJ9h2XhcVU5ex0sfH31T7/Q1aBBo1Hkm4FoaLgN5nTtHuF4jULj3Ij9F5rvt/dezBYUnxDlr3UIp29l8oqCbY/KWEV23bifZq2c9qwKQ6Mqu9g0LFxuJEhw32I+4Uq40vAB0tbG8/O9k+wV9pJoxyxyyTjkZ5jTh0TI6yuo4IZR+POIEsDTuSBOkagE9Y7wsPGNALRA8MAQANJmXDckzMnr0iE0qkNPmqy+XnifQMRDaj2BwdY4tkEEHoQQhuXLZNmFroOx0P2K6S5a4u0eY5ODwpteg0FS5LBVhyZloZKuUq5XKAoZKu5KlXcmFDZVgpQcrlAUNlXKUHIpSFQYcruS7ldyAoxg5WHJcq5VRtoOVcoJUlAqDBVylgq5TFQcq5S5VygVDJUlLuVgosKDuQVKwaJJgDmqlYXEGL1DBy1Pmdvb80nKi7BheWaiXmmdXeFu3M9e3ksWpiEl9VKLlRKdnpsHGjiVI7XhriezDmkTGs79QB9gm1McPmLgB5rk8NTMfmP7LbynJ31XtDWXk7C0kTyn6/SVGeXojbMOfj4+pysbjc6eILR4T8pcAQYOuh09F580eX0xUcLdSABIDoabjB2g2jT8XZfU8Xk1IYR1jQ11otdoWEgA3M1ILe5XyviV7rg0mY9o2bPv6qjFyPFsjhrrUUkv8ADD2VKOKon981adcoptCsW7aJSNjCSABJJ0A3J6Jg9rZHnWU1zxb9J91Q0UfsmQKpu/NMnw+v6o6WGNhd0IHqZP5NKE6M9ftqmQbTehlGqulyrMLhadxt3HTzXJsK9dB50ifT7K2MqMfK46yRo7MOVgrx4LF/EbOx2OvuvSCr7PNyg4umMlSUAKkpkKGSpKCVJQFDJVgpcqwUCoYHIgUqVcoChlyu5KlXcgKMiVcoJVyqTdQcqSgBVymKg5UBQypKBUHKkoJVygVBypKCVJQFBErls9d/Gd6f9QunJWJn2Xl0PaJ5OAH0P2Vc+xu4Eoxy79TnnFOw9HmfReijlzjuCe0FamDyknV2g6cz+iqSs7OXkwgu4OV4K4ydh+4Xd8P54zDSLSXGdttx+i56mwNEDQLMzLFOZVBaSCGj8yocjCpwo43VLkZdOvY+jY2vXrtDabWNa4FruVrCDo2PlMn96rhuIsrrYamPiBmptDg8OLtCZg6giOnNamR8X1bCHU7yIDSCRqdrh08l6KdIYjEAYiwt1L3VCGhjdy1vUgDYbkrn8XDmhPel9SzGpYpVLZ83cUK0+IMGKdZ4DbRMtGkhrtWgxpMELLIXRO7FqSTXqEBvpt7KwgATGU0wYbQtrJcqFTxvHhnTuec9lnYXDXECJmF32QcP1qr3UWMINMBpu8IaQPEXTt4pU41ezn8uc+npx92cxUw5dTJA+ao9xj8LWn2CDB4BrmODtJi0xqDqvr2Vf4ZsptYKtQuIBuDPC03bi7cj6LTp8D4WmZYyCDMk3kHr45UlKNguNmUXarfvs+D1ckc0kEEOH8pG4GmnfsYKEsIgEQR2116r6bxtwY0NdVZ82r7hPijV0jk4DWRoQDpK+eY+4eFzg74fhbsfC4lw1HcnTkrelLa7EZSlfTILKnn4g7gz9JW4HLEyhkuLuQHuVsSmmcfl14gdygKGVAVKzHQcqwUuVYKAoOVcoJVygVByrlLlXKYUGCrlLlXKBUZQKkoJVgqk30GCrlBKkoFQcqShlSUwoOVJQyrBQKgpUlDKkoFQUqIZVJBQSsIFEBQavMT8FrbGzWePmifhtOwaPxmd+iCVMZmQYC4iXktDTOgAiSB1gekqnKrpehbhT61WzpMFh24HDNkj4ju+9Qjl1DQPYdVg8TZldh2MH4rieeg0/wC3svLjvi4l7G76eHsJkk99voF63cLEtAc8gDmdQPILNn5ePHqzoYMaWSOSbOTxtc1PE4ku/mJOp00/L8l4nDZe7McIadQskOg7g6H9D2Xm+FqrYvqVo6kXFLXYjWpjAiFFezB4EucJ2U6Kp5VFWzZ4XyB1eXDkDa3nUIiQ3qQNfZfXcoztgp8mvIF8/MSGgAvPM6L5XhCWAAHYkjtMbfRamV5ixlT+I2+dQCTBgjfqNdlKON3bOQ+W/EuJ9WwGZPrDwt051D8vp+L0+q9NXEtZA1cT+5K5TKuJ6lV9jA207EiA0c46rYdit205fUABc8tgAGdp28kONM6WPl3DTt+7/pBZy4fDk8nNPoDB9iV8VxGDFRzi2WscSQDpDZJaO8Bd9xLxFLTTaZjwuPV3MDy39R0XGOctKj0wSf6nL5HKbl5RdCkGCAmShlSVE57t7YdykoJUlMVDJUBQSrBQKg5VyglQFAqGSpKXcrlMKDlXKXcrlFiozJUlDKkqs30HKgKFSUCoNSUMqSgVBypKGVcpAFKkoZUlAqClSUKkoCgpUlDKkoAJW3BfFc0RJB0VNXXZZlDaAc4mSY1PKBrHQSsHN5cePC3tvsi3HFt6OKxlSphMSC7YEEbxaYkgc+Y/YXtz/igOFlE7j5unYd0zi7MWvAaG3a/N08j1XKgA6QsmHF+JUcuWNNfydOCi4rXYHD0L9SdBueZk8u628t4Z+KQC6wkSZAIbAJ1PZefDtsEFsl2oEdF0vDuSOxL/AOKSGgTY0xPYldeEUZeTyZ/8ukeHh3IG1HlrjLbrQ9ukiYJE8k/GZOKFRw3AMa8uhX0nKeG6VNwcBEahs6D0XP8AGWDDaxMfMAfzCsSXYxZXl6fEl2bORKyDmE1QeQkDyO5817czxFrCOe3oef0WLUouYROx22KjJmji4k03L5HX4XMA0i95aBrI36ron8YNp0DTw9we7eo4amd3a81wJpCra4yANup2JPYL23qS2Z23j/K9jTU05+pnfUoLkNykqV2UUFKkoJUQOg5UlCVJQKg5UQypKAoOVJQSrlAqDuUlBKkoCg5V3IJUlAqM6VcoVYcoG6i5VyhlQJCoKVcoZUlAqClSVQUlMQUqShlWkFBSqlCpKBUFKkoZUlAUMa5aWIz17227cllSrVGTBDK05q6JJtdi6gu31QUsK1p0CNExXJC6mlSY+izVdlwczxO/p+4XIUAuw4Nd/Ed/T+RCtXYyvc0d1hWaLleOafjb/T9yuuw2y5rjGn8R7Gt1NpnlzVcX5rOvy4L8Lr4Hy/N8Le4Aep9YH3WPjabwADqJ0Mbx0K381qNp1IdJbADwBBB1cLTOvftIWZiMS15Yxo0BGschy9yh09lWByhFJrR6qQhoHYfkjlDKikY3thSrlBKgQKgirlCFJQFBKShUlMVBypKGVAUCoKVJQypKAoOVJQSrlAUFKkoZROd00TCj/9k="/>
          <p:cNvSpPr/>
          <p:nvPr/>
        </p:nvSpPr>
        <p:spPr>
          <a:xfrm>
            <a:off x="155575" y="-144463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Shape 209" descr="data:image/jpeg;base64,/9j/4AAQSkZJRgABAQAAAQABAAD/2wCEAAkGBhQQEBQUEhQVFBQUFBUUFBQVEBQUFBQUFBQVFBUUFRQXHCYeFxkjGRQVHy8gJCgpLCwsFR4xNTAqNSYrLCkBCQoKDgwOGA8PGCkcHyUqLCo0LSwsLCwsKSwpKS8sLCwpLC4sKSkpLCksLCwuKSwsLCwpLCksKSwpLCwsLCkpKf/AABEIAJ8BPgMBIgACEQEDEQH/xAAbAAACAwEBAQAAAAAAAAAAAAACAwABBQYEB//EADoQAAEDAgQEBAQEBAYDAAAAAAEAAhEDEgQFITEGQVFhInGBoRMykcFSsdHwI0Jy4QcUFWKishZD0v/EABoBAAIDAQEAAAAAAAAAAAAAAAABAgMEBQb/xAAsEQACAgIBAgQEBwEAAAAAAAAAAQIRAyEEEjETIkFRYYGx8BQycZGhwdFC/9oADAMBAAIRAxEAPwDxhyu5KBRXLonghkqw5KuUuQIbciDkmVYcgQ0ORXJNyu5ADQ5XclBylyYhtylyXcpcgBtysOSg5S5ADblYevNVrhoJcYAElczjc9dUJIJbTHIbuPcqEpUX4cEsr0dS/GeIMYC97tmt1K2cJwo54nE1bZ/9dNwAHm7n6fVcjwxmzQ1+gFQ7u5ln8oHQLomZ7MSZGx11Ecx1HZcnkcual0pHVw4YYntWz24vgjDxo6I5mSdO4P2XJY7I6tF00nh46scTHnIBXTsxEgm7VgnfQs119J9guUz3i5zn20CWMAiRo5/UyNQO316Aw58mR13LOlSflVfuzW4O+FWruo4hgDntcLtPmBukzIO0dE/NMvuebmhoZIbTk2hw08Q6SNBrouBbjDMyZ67rRw3EtRpFzy9o/lcSd94J2Onsuom/UhmxN46itr7o2cnzEkmm+A5pgiANewHL+3VaGIwTH7iDyc3Rw8iFg5k4G3E0tQNHj216HkfRbOX44VWAg+f7/eyknujnZY0lkjr3+DLpYp1NwZUMgmGVI37O6FaAcvHiqAqMLTz59DyI8kvKsSXsh3zMJY7zbpKl2KH5lZpByu5JDldyZGxtyu5KuUuQFjbldyUHKXJDsbcruSg5XcgdjLlYclXK7kBY25XclBysOSHY4OV3JIcruQOzngVcpVyK5BAZKkpcq7kCoZcoCl3K7kBQy5XKWHKSgQ25S5LlS5MQy5XclyoHIChkqXILkJcgKMTibHfLTHOHH6wB9/osDF1IhvIDXuTuvRia3xK5cepPoNB7Qs+oZcssnZ6biYVCCXz+YdOqRsY9V6cM1z9pOoHqdtPReWjTXfcGcJ4ltSnXFMMA1Y6o5ok8rWkzJ5JRgn3NGR0vKrYvA8J46pSIDTaR8rnAOjeI3E9CuazbKqmHqFlVpY4akOEb/ZfYM2xlfCslzxSB5tYSAdwIkjeZOvouA4l4hOKawFjS9hd/FdrcHRpa75dRPTU6Kail2SM9qOnal8Vo4snuiD+4+q0ZrTodOzGfYL0UsS4aVDTI6Pps+wBTJuf39oRldcyWXWh7SDIJB0MD129fVXgMxdRJt5EiN5AK93/j3x4dhRLp8VEGS0xN9PXVmm24S8vy57HtrFjvh3EXWm06EaEiPRKpOV+hVNY/Dbrf1o3cszdtYRs7mP0V4Z1uIqD8TWv9flKw8yof5eq19PRrtR0BG4HbX3Wph64fXa4bGiP+xVqfozjzxJJzh2a/Y2g5XckhyK5TMVjblLkq5XcgdjblJSrlLkBY65SUsvUuQFjblYKTcrDkDsbciuSQ5WHIHY65XclSruQOzn7lcpUq5USVDblAUuVcoCg7lcpdysOTEMlXKXKu5AqDlXKXcpcgVDLlLkFylyBUMuQVXwCegJVXJWK1Y7+l35FJkorZyWDEv8wfcLqsTwKz/S6eLpvcX2h1RhAtALrTaRroY337Lj8PXLXDoDK+xf4evZWwbqFTxNl7YnQscSY+jln9D1S1JL3MDhfhNuHpNxNcBz3AOo0nRAG4qPB3OxA9T27DJsS2DUqVLTMnz7EkklHmOTOqeK/YaNiIjkuYzgihTu8Ttm76MJnxeWifczTnKM02je4hfRxdM0zibRuC6kD4uRvbED05r45UGpEA678l0eKx9QEFg0JBndoOo56DeYWBiKgcT4Qz/aCSPPVJqkWRyPI7a+v+ngrVYiJb5GNJTaYnlJ6+arHVaZgMaNB80m4nnOsR2gL3ZVgTDHPlrHPsDus9pCjRdJ1G+wGWYR73kUmuLm6w0EmBz0X2vhrEitgxTqEuJZD/AImrTM6iNhovnWR0fh12ClWDNXS5mjoBcI056bFfRqWLa5jYIbUcNXCPEYJLi0QCdj5lTa0U481Sb+Ve6OC40ygUWFrTcwODqbv9pJbBPOJifLZY3DbyXun+Vlv/ACn9VscfZpbbRm8hurtNLiHRp/uaTr91kcMDwvPUj7qy7kjn5V04Zuqt/Wr/ALOgDkVySCruVpxhocruSrlLkANuVhyVcpcgB1ylyVKsOQA25XclXKByAHAqw5KuVhyBjrlLkq5WHIGYMogUsFSVAvoZKu5LlSUCoZKgKXKuUwoYCrlLuRIFQVyuUF6qUCoYHKXIJUlAUHcqfqhlQuQBxL2w4jmNPovpv+GNXwF3MPLf+LSPzXz7MGfxn/1FfTv8M8MBhjUIAmobe9oAkesj0KoSqz0k5dcYv9Gd82mLLn8/vp/f1WPmuX0C0yxpDfEARImCNjpsSPVejGYudBzB/crNrYGpXbE2aauidxAAGijFNbJZssZeSKv4nmwvFNJtrC3+G4FpaWttiNrYiNxELI434XpOw3+Yw3gaXC+n/L4vCHNHIyRpt5Qucw3CeLfiHtIMMcWuqPJDIndp5gjWB7Lu8FgCyg/DVatP4bmFpcfmYeTgJ5ab9EEYyryS37fBnx+tlxkARpt67rSFGs2k1l4DQDoBMyevryXgfmBDj4Q6CdevlqE6jnQsNxOh2I5fnISCSm0tWa+SktkkiSQXOPzaEkyfU/RaNLiF1EvLA3wzaXNP4ZI05QCY7LDo5ww02tEXueIMa2zJn3HoEWY1Yps6ue4n0pu/+lcvymJxbyeZfaMbMse6rUe5zri50yJg6nYHUDzWvw3iQJaZBdq3TQ2gyuWa/wDfp1XV4rNaZpsNMtLgQWtAcC0CfmkRIHhgGDMrP4jUlo28nD1Y+hI3blcpFCrc0O2kTqmBy2nmGqdDJVylBylyCI25SUu5SUAMuVhyXKuUAMuV3JUqwUBQ0ORByUCrDkANuUuSrldyAMUOV3JYKuVWa6DlXKCVJRYqDlSUEqSmFDAVcpcqwUWKg1cpcq5TsVBSruQSpKLCg5Xnx+K+Gwnns3zTC5c5muO+I7Q+EaDv1KjKVGnjYPFn8DztLi7qXH6k/wB19gwVcYdjKYghjWt5RoNT6mSuR4DyOmaVTE1BJZpT6XxN3pp9ey9/+qa6/sqCN/JyeZJeh3P+c+IyR009NStPDWhsGNvdcVh87FNoM8vryXgzrjOxpIO+gA68vL+yTQYc9O6tm1xTxSzDEi4ffzHcEbL5Xn3FdTEGJIZ02nzHRZWZZo+u8ueZJ9h2XhcVU5ex0sfH31T7/Q1aBBo1Hkm4FoaLgN5nTtHuF4jULj3Ij9F5rvt/dezBYUnxDlr3UIp29l8oqCbY/KWEV23bifZq2c9qwKQ6Mqu9g0LFxuJEhw32I+4Uq40vAB0tbG8/O9k+wV9pJoxyxyyTjkZ5jTh0TI6yuo4IZR+POIEsDTuSBOkagE9Y7wsPGNALRA8MAQANJmXDckzMnr0iE0qkNPmqy+XnifQMRDaj2BwdY4tkEEHoQQhuXLZNmFroOx0P2K6S5a4u0eY5ODwpteg0FS5LBVhyZloZKuUq5XKAoZKu5KlXcmFDZVgpQcrlAUNlXKUHIpSFQYcruS7ldyAoxg5WHJcq5VRtoOVcoJUlAqDBVylgq5TFQcq5S5VygVDJUlLuVgosKDuQVKwaJJgDmqlYXEGL1DBy1Pmdvb80nKi7BheWaiXmmdXeFu3M9e3ksWpiEl9VKLlRKdnpsHGjiVI7XhriezDmkTGs79QB9gm1McPmLgB5rk8NTMfmP7LbynJ31XtDWXk7C0kTyn6/SVGeXojbMOfj4+pysbjc6eILR4T8pcAQYOuh09F580eX0xUcLdSABIDoabjB2g2jT8XZfU8Xk1IYR1jQ11otdoWEgA3M1ILe5XyviV7rg0mY9o2bPv6qjFyPFsjhrrUUkv8ADD2VKOKon981adcoptCsW7aJSNjCSABJJ0A3J6Jg9rZHnWU1zxb9J91Q0UfsmQKpu/NMnw+v6o6WGNhd0IHqZP5NKE6M9ftqmQbTehlGqulyrMLhadxt3HTzXJsK9dB50ifT7K2MqMfK46yRo7MOVgrx4LF/EbOx2OvuvSCr7PNyg4umMlSUAKkpkKGSpKCVJQFDJVgpcqwUCoYHIgUqVcoChlyu5KlXcgKMiVcoJVyqTdQcqSgBVymKg5UBQypKBUHKkoJVygVBypKCVJQFBErls9d/Gd6f9QunJWJn2Xl0PaJ5OAH0P2Vc+xu4Eoxy79TnnFOw9HmfReijlzjuCe0FamDyknV2g6cz+iqSs7OXkwgu4OV4K4ydh+4Xd8P54zDSLSXGdttx+i56mwNEDQLMzLFOZVBaSCGj8yocjCpwo43VLkZdOvY+jY2vXrtDabWNa4FruVrCDo2PlMn96rhuIsrrYamPiBmptDg8OLtCZg6giOnNamR8X1bCHU7yIDSCRqdrh08l6KdIYjEAYiwt1L3VCGhjdy1vUgDYbkrn8XDmhPel9SzGpYpVLZ83cUK0+IMGKdZ4DbRMtGkhrtWgxpMELLIXRO7FqSTXqEBvpt7KwgATGU0wYbQtrJcqFTxvHhnTuec9lnYXDXECJmF32QcP1qr3UWMINMBpu8IaQPEXTt4pU41ezn8uc+npx92cxUw5dTJA+ao9xj8LWn2CDB4BrmODtJi0xqDqvr2Vf4ZsptYKtQuIBuDPC03bi7cj6LTp8D4WmZYyCDMk3kHr45UlKNguNmUXarfvs+D1ckc0kEEOH8pG4GmnfsYKEsIgEQR2116r6bxtwY0NdVZ82r7hPijV0jk4DWRoQDpK+eY+4eFzg74fhbsfC4lw1HcnTkrelLa7EZSlfTILKnn4g7gz9JW4HLEyhkuLuQHuVsSmmcfl14gdygKGVAVKzHQcqwUuVYKAoOVcoJVygVByrlLlXKYUGCrlLlXKBUZQKkoJVgqk30GCrlBKkoFQcqShlSUwoOVJQyrBQKgpUlDKkoFQUqIZVJBQSsIFEBQavMT8FrbGzWePmifhtOwaPxmd+iCVMZmQYC4iXktDTOgAiSB1gekqnKrpehbhT61WzpMFh24HDNkj4ju+9Qjl1DQPYdVg8TZldh2MH4rieeg0/wC3svLjvi4l7G76eHsJkk99voF63cLEtAc8gDmdQPILNn5ePHqzoYMaWSOSbOTxtc1PE4ku/mJOp00/L8l4nDZe7McIadQskOg7g6H9D2Xm+FqrYvqVo6kXFLXYjWpjAiFFezB4EucJ2U6Kp5VFWzZ4XyB1eXDkDa3nUIiQ3qQNfZfXcoztgp8mvIF8/MSGgAvPM6L5XhCWAAHYkjtMbfRamV5ixlT+I2+dQCTBgjfqNdlKON3bOQ+W/EuJ9WwGZPrDwt051D8vp+L0+q9NXEtZA1cT+5K5TKuJ6lV9jA207EiA0c46rYdit205fUABc8tgAGdp28kONM6WPl3DTt+7/pBZy4fDk8nNPoDB9iV8VxGDFRzi2WscSQDpDZJaO8Bd9xLxFLTTaZjwuPV3MDy39R0XGOctKj0wSf6nL5HKbl5RdCkGCAmShlSVE57t7YdykoJUlMVDJUBQSrBQKg5VyglQFAqGSpKXcrlMKDlXKXcrlFiozJUlDKkqs30HKgKFSUCoNSUMqSgVBypKGVcpAFKkoZUlAqClSUKkoCgpUlDKkoAJW3BfFc0RJB0VNXXZZlDaAc4mSY1PKBrHQSsHN5cePC3tvsi3HFt6OKxlSphMSC7YEEbxaYkgc+Y/YXtz/igOFlE7j5unYd0zi7MWvAaG3a/N08j1XKgA6QsmHF+JUcuWNNfydOCi4rXYHD0L9SdBueZk8u628t4Z+KQC6wkSZAIbAJ1PZefDtsEFsl2oEdF0vDuSOxL/AOKSGgTY0xPYldeEUZeTyZ/8ukeHh3IG1HlrjLbrQ9ukiYJE8k/GZOKFRw3AMa8uhX0nKeG6VNwcBEahs6D0XP8AGWDDaxMfMAfzCsSXYxZXl6fEl2bORKyDmE1QeQkDyO5817czxFrCOe3oef0WLUouYROx22KjJmji4k03L5HX4XMA0i95aBrI36ron8YNp0DTw9we7eo4amd3a81wJpCra4yANup2JPYL23qS2Z23j/K9jTU05+pnfUoLkNykqV2UUFKkoJUQOg5UlCVJQKg5UQypKAoOVJQSrlAqDuUlBKkoCg5V3IJUlAqM6VcoVYcoG6i5VyhlQJCoKVcoZUlAqClSVQUlMQUqShlWkFBSqlCpKBUFKkoZUlAUMa5aWIz17227cllSrVGTBDK05q6JJtdi6gu31QUsK1p0CNExXJC6mlSY+izVdlwczxO/p+4XIUAuw4Nd/Ed/T+RCtXYyvc0d1hWaLleOafjb/T9yuuw2y5rjGn8R7Gt1NpnlzVcX5rOvy4L8Lr4Hy/N8Le4Aep9YH3WPjabwADqJ0Mbx0K381qNp1IdJbADwBBB1cLTOvftIWZiMS15Yxo0BGschy9yh09lWByhFJrR6qQhoHYfkjlDKikY3thSrlBKgQKgirlCFJQFBKShUlMVBypKGVAUCoKVJQypKAoOVJQSrlAUFKkoZROd00TCj/9k="/>
          <p:cNvSpPr/>
          <p:nvPr/>
        </p:nvSpPr>
        <p:spPr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0" name="Shape 210" descr="http://www.noaanews.noaa.gov/stories2012/images/seawall_small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80125" y="4226176"/>
            <a:ext cx="2984400" cy="2534999"/>
          </a:xfrm>
          <a:prstGeom prst="rect">
            <a:avLst/>
          </a:prstGeom>
          <a:noFill/>
          <a:ln w="9525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211" name="Shape 211" descr="http://sanctuaries.noaa.gov/earthisblue/197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275" y="3867150"/>
            <a:ext cx="2649300" cy="28941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14" name="Shape 214"/>
          <p:cNvPicPr preferRelativeResize="0"/>
          <p:nvPr/>
        </p:nvPicPr>
        <p:blipFill rotWithShape="1">
          <a:blip r:embed="rId6">
            <a:alphaModFix/>
          </a:blip>
          <a:srcRect t="25411"/>
          <a:stretch/>
        </p:blipFill>
        <p:spPr>
          <a:xfrm>
            <a:off x="2819941" y="1228967"/>
            <a:ext cx="3164699" cy="2476500"/>
          </a:xfrm>
          <a:prstGeom prst="rect">
            <a:avLst/>
          </a:prstGeom>
          <a:noFill/>
          <a:ln w="1270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216" name="Shape 21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819950" y="3789600"/>
            <a:ext cx="3164700" cy="2971500"/>
          </a:xfrm>
          <a:prstGeom prst="rect">
            <a:avLst/>
          </a:prstGeom>
          <a:noFill/>
          <a:ln w="1270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218" name="Shape 218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099175" y="1170004"/>
            <a:ext cx="2984400" cy="2984400"/>
          </a:xfrm>
          <a:prstGeom prst="rect">
            <a:avLst/>
          </a:prstGeom>
          <a:noFill/>
          <a:ln w="1270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220" name="Shape 220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8262" y="1213607"/>
            <a:ext cx="2649300" cy="25812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2014924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D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Shape 228"/>
          <p:cNvSpPr txBox="1"/>
          <p:nvPr/>
        </p:nvSpPr>
        <p:spPr>
          <a:xfrm>
            <a:off x="2588091" y="2499716"/>
            <a:ext cx="4010700" cy="18158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" sz="16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Even though the ocean covers most of our planet, we know so very little about it. As a matter of fact, we know much more about land than the sea.  We’ve only begun to get a glimpse of the many mysteries and stories that the ocean has to tell. </a:t>
            </a:r>
          </a:p>
          <a:p>
            <a:pPr marL="0" marR="0" lvl="0" indent="0" algn="ctr" rtl="0">
              <a:spcBef>
                <a:spcPts val="0"/>
              </a:spcBef>
              <a:buClr>
                <a:srgbClr val="1F14AC"/>
              </a:buClr>
              <a:buSzPct val="25000"/>
              <a:buFont typeface="Arial"/>
              <a:buNone/>
            </a:pPr>
            <a:r>
              <a:rPr lang="en" sz="1600" b="1" dirty="0">
                <a:solidFill>
                  <a:srgbClr val="00528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But we do know this…</a:t>
            </a:r>
          </a:p>
        </p:txBody>
      </p:sp>
      <p:pic>
        <p:nvPicPr>
          <p:cNvPr id="229" name="Shape 229" descr="photo of a diver underwater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2253" y="139700"/>
            <a:ext cx="2148000" cy="21495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30" name="Shape 230" descr="http://sanctuaries.noaa.gov/earthisblue/9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58000" y="139700"/>
            <a:ext cx="2148000" cy="21642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32" name="Shape 232"/>
          <p:cNvSpPr txBox="1"/>
          <p:nvPr/>
        </p:nvSpPr>
        <p:spPr>
          <a:xfrm>
            <a:off x="199375" y="195013"/>
            <a:ext cx="1272000" cy="246300"/>
          </a:xfrm>
          <a:prstGeom prst="rect">
            <a:avLst/>
          </a:prstGeom>
          <a:solidFill>
            <a:srgbClr val="3A3838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" sz="10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Long-nosed skate</a:t>
            </a:r>
          </a:p>
        </p:txBody>
      </p:sp>
      <p:sp>
        <p:nvSpPr>
          <p:cNvPr id="233" name="Shape 233"/>
          <p:cNvSpPr txBox="1"/>
          <p:nvPr/>
        </p:nvSpPr>
        <p:spPr>
          <a:xfrm>
            <a:off x="6915035" y="183184"/>
            <a:ext cx="1617600" cy="246300"/>
          </a:xfrm>
          <a:prstGeom prst="rect">
            <a:avLst/>
          </a:prstGeom>
          <a:solidFill>
            <a:srgbClr val="3A3838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F2F2F2"/>
              </a:buClr>
              <a:buSzPct val="25000"/>
              <a:buFont typeface="Arial"/>
              <a:buNone/>
            </a:pPr>
            <a:r>
              <a:rPr lang="en" sz="1000" b="1">
                <a:solidFill>
                  <a:srgbClr val="F2F2F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Hawaiian longfin anthias</a:t>
            </a:r>
          </a:p>
        </p:txBody>
      </p:sp>
      <p:pic>
        <p:nvPicPr>
          <p:cNvPr id="235" name="Shape 23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58000" y="2332725"/>
            <a:ext cx="2148000" cy="2149500"/>
          </a:xfrm>
          <a:prstGeom prst="rect">
            <a:avLst/>
          </a:prstGeom>
          <a:noFill/>
          <a:ln w="1270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237" name="Shape 23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348825" y="4546775"/>
            <a:ext cx="2148000" cy="2210100"/>
          </a:xfrm>
          <a:prstGeom prst="rect">
            <a:avLst/>
          </a:prstGeom>
          <a:noFill/>
          <a:ln w="1270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sp>
        <p:nvSpPr>
          <p:cNvPr id="239" name="Shape 239"/>
          <p:cNvSpPr txBox="1"/>
          <p:nvPr/>
        </p:nvSpPr>
        <p:spPr>
          <a:xfrm>
            <a:off x="3736310" y="4610403"/>
            <a:ext cx="730800" cy="246300"/>
          </a:xfrm>
          <a:prstGeom prst="rect">
            <a:avLst/>
          </a:prstGeom>
          <a:solidFill>
            <a:srgbClr val="3A3838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10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Sea nettle</a:t>
            </a:r>
          </a:p>
        </p:txBody>
      </p:sp>
      <p:pic>
        <p:nvPicPr>
          <p:cNvPr id="240" name="Shape 240"/>
          <p:cNvPicPr preferRelativeResize="0"/>
          <p:nvPr/>
        </p:nvPicPr>
        <p:blipFill rotWithShape="1">
          <a:blip r:embed="rId7">
            <a:alphaModFix/>
          </a:blip>
          <a:srcRect l="-183"/>
          <a:stretch/>
        </p:blipFill>
        <p:spPr>
          <a:xfrm>
            <a:off x="115550" y="4535800"/>
            <a:ext cx="2148000" cy="2238900"/>
          </a:xfrm>
          <a:prstGeom prst="rect">
            <a:avLst/>
          </a:prstGeom>
          <a:noFill/>
          <a:ln w="1270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sp>
        <p:nvSpPr>
          <p:cNvPr id="242" name="Shape 242"/>
          <p:cNvSpPr txBox="1"/>
          <p:nvPr/>
        </p:nvSpPr>
        <p:spPr>
          <a:xfrm>
            <a:off x="165133" y="6426692"/>
            <a:ext cx="1528199" cy="246300"/>
          </a:xfrm>
          <a:prstGeom prst="rect">
            <a:avLst/>
          </a:prstGeom>
          <a:solidFill>
            <a:srgbClr val="3A3838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10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Glaucous-winged gulls</a:t>
            </a:r>
          </a:p>
        </p:txBody>
      </p:sp>
      <p:sp>
        <p:nvSpPr>
          <p:cNvPr id="243" name="Shape 243"/>
          <p:cNvSpPr txBox="1"/>
          <p:nvPr/>
        </p:nvSpPr>
        <p:spPr>
          <a:xfrm>
            <a:off x="6907671" y="4096894"/>
            <a:ext cx="1055700" cy="246300"/>
          </a:xfrm>
          <a:prstGeom prst="rect">
            <a:avLst/>
          </a:prstGeom>
          <a:solidFill>
            <a:srgbClr val="3A3838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10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Elephant seal</a:t>
            </a:r>
          </a:p>
        </p:txBody>
      </p:sp>
      <p:pic>
        <p:nvPicPr>
          <p:cNvPr id="244" name="Shape 24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558557" y="133350"/>
            <a:ext cx="2216700" cy="2159100"/>
          </a:xfrm>
          <a:prstGeom prst="rect">
            <a:avLst/>
          </a:prstGeom>
          <a:noFill/>
          <a:ln w="1270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sp>
        <p:nvSpPr>
          <p:cNvPr id="246" name="Shape 246"/>
          <p:cNvSpPr txBox="1"/>
          <p:nvPr/>
        </p:nvSpPr>
        <p:spPr>
          <a:xfrm>
            <a:off x="4602971" y="196114"/>
            <a:ext cx="1136100" cy="246300"/>
          </a:xfrm>
          <a:prstGeom prst="rect">
            <a:avLst/>
          </a:prstGeom>
          <a:solidFill>
            <a:srgbClr val="3A3838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1000" b="1">
                <a:solidFill>
                  <a:srgbClr val="F2F2F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Nassau grouper</a:t>
            </a:r>
          </a:p>
        </p:txBody>
      </p:sp>
      <p:pic>
        <p:nvPicPr>
          <p:cNvPr id="247" name="Shape 247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353500" y="142900"/>
            <a:ext cx="2148000" cy="2148000"/>
          </a:xfrm>
          <a:prstGeom prst="rect">
            <a:avLst/>
          </a:prstGeom>
          <a:noFill/>
          <a:ln w="1270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sp>
        <p:nvSpPr>
          <p:cNvPr id="249" name="Shape 249"/>
          <p:cNvSpPr txBox="1"/>
          <p:nvPr/>
        </p:nvSpPr>
        <p:spPr>
          <a:xfrm>
            <a:off x="2395538" y="195013"/>
            <a:ext cx="741300" cy="246300"/>
          </a:xfrm>
          <a:prstGeom prst="rect">
            <a:avLst/>
          </a:prstGeom>
          <a:solidFill>
            <a:srgbClr val="3A3838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10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Sea otter</a:t>
            </a:r>
          </a:p>
        </p:txBody>
      </p:sp>
      <p:pic>
        <p:nvPicPr>
          <p:cNvPr id="250" name="Shape 250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19971" y="2348700"/>
            <a:ext cx="2148000" cy="2148000"/>
          </a:xfrm>
          <a:prstGeom prst="rect">
            <a:avLst/>
          </a:prstGeom>
          <a:noFill/>
          <a:ln w="1270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sp>
        <p:nvSpPr>
          <p:cNvPr id="252" name="Shape 252"/>
          <p:cNvSpPr txBox="1"/>
          <p:nvPr/>
        </p:nvSpPr>
        <p:spPr>
          <a:xfrm>
            <a:off x="155856" y="2389698"/>
            <a:ext cx="679500" cy="255900"/>
          </a:xfrm>
          <a:prstGeom prst="rect">
            <a:avLst/>
          </a:prstGeom>
          <a:solidFill>
            <a:srgbClr val="3A3838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10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Sea star</a:t>
            </a:r>
          </a:p>
        </p:txBody>
      </p:sp>
      <p:pic>
        <p:nvPicPr>
          <p:cNvPr id="253" name="Shape 253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6840475" y="4535800"/>
            <a:ext cx="2148000" cy="2238900"/>
          </a:xfrm>
          <a:prstGeom prst="rect">
            <a:avLst/>
          </a:prstGeom>
          <a:noFill/>
          <a:ln w="1270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sp>
        <p:nvSpPr>
          <p:cNvPr id="255" name="Shape 255"/>
          <p:cNvSpPr txBox="1"/>
          <p:nvPr/>
        </p:nvSpPr>
        <p:spPr>
          <a:xfrm>
            <a:off x="6942839" y="6442605"/>
            <a:ext cx="1143000" cy="246300"/>
          </a:xfrm>
          <a:prstGeom prst="rect">
            <a:avLst/>
          </a:prstGeom>
          <a:solidFill>
            <a:srgbClr val="3A3838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10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Purple sea urchin</a:t>
            </a:r>
          </a:p>
        </p:txBody>
      </p:sp>
      <p:pic>
        <p:nvPicPr>
          <p:cNvPr id="256" name="Shape 256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4602975" y="4546775"/>
            <a:ext cx="2147999" cy="22101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58" name="Shape 258"/>
          <p:cNvSpPr txBox="1"/>
          <p:nvPr/>
        </p:nvSpPr>
        <p:spPr>
          <a:xfrm>
            <a:off x="4635703" y="4590087"/>
            <a:ext cx="1779900" cy="246300"/>
          </a:xfrm>
          <a:prstGeom prst="rect">
            <a:avLst/>
          </a:prstGeom>
          <a:solidFill>
            <a:srgbClr val="3A3838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" sz="10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Pacific white-sided dolphin</a:t>
            </a:r>
          </a:p>
        </p:txBody>
      </p:sp>
    </p:spTree>
    <p:extLst>
      <p:ext uri="{BB962C8B-B14F-4D97-AF65-F5344CB8AC3E}">
        <p14:creationId xmlns:p14="http://schemas.microsoft.com/office/powerpoint/2010/main" val="13696542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Shape 264" descr="ContentSlide_Header"/>
          <p:cNvPicPr preferRelativeResize="0"/>
          <p:nvPr/>
        </p:nvPicPr>
        <p:blipFill rotWithShape="1">
          <a:blip r:embed="rId3">
            <a:alphaModFix/>
          </a:blip>
          <a:srcRect t="13344" b="13344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Shape 265"/>
          <p:cNvSpPr txBox="1"/>
          <p:nvPr/>
        </p:nvSpPr>
        <p:spPr>
          <a:xfrm>
            <a:off x="385762" y="190500"/>
            <a:ext cx="8369400" cy="523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" sz="2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have only </a:t>
            </a:r>
            <a:r>
              <a:rPr lang="en" sz="280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ONE</a:t>
            </a:r>
            <a:r>
              <a:rPr lang="en" sz="2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ocean and we have to take care of it!</a:t>
            </a:r>
          </a:p>
        </p:txBody>
      </p:sp>
      <p:pic>
        <p:nvPicPr>
          <p:cNvPr id="266" name="Shape 266" descr="C:\Users\Naomi.Pollack\Pictures\Ocean Guardian\Top 40 selects\wood-beach clean up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5762" y="1135062"/>
            <a:ext cx="8370900" cy="5559300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417179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Shape 273" descr="ContentSlide_blu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Shape 274"/>
          <p:cNvSpPr txBox="1"/>
          <p:nvPr/>
        </p:nvSpPr>
        <p:spPr>
          <a:xfrm>
            <a:off x="418497" y="409897"/>
            <a:ext cx="3570000" cy="1200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Our country’s national parks such as </a:t>
            </a:r>
          </a:p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Grand Canyon, Yosemite and Olympic protect large wilderness areas on LAND</a:t>
            </a:r>
            <a:r>
              <a:rPr lang="en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</p:txBody>
      </p:sp>
      <p:pic>
        <p:nvPicPr>
          <p:cNvPr id="275" name="Shape 27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14871" y="281906"/>
            <a:ext cx="4640400" cy="3120000"/>
          </a:xfrm>
          <a:prstGeom prst="rect">
            <a:avLst/>
          </a:prstGeom>
          <a:noFill/>
          <a:ln w="1270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277" name="Shape 277"/>
          <p:cNvPicPr preferRelativeResize="0"/>
          <p:nvPr/>
        </p:nvPicPr>
        <p:blipFill rotWithShape="1">
          <a:blip r:embed="rId5">
            <a:alphaModFix/>
          </a:blip>
          <a:srcRect l="38423" r="5788"/>
          <a:stretch/>
        </p:blipFill>
        <p:spPr>
          <a:xfrm>
            <a:off x="271520" y="1745414"/>
            <a:ext cx="3864000" cy="4815600"/>
          </a:xfrm>
          <a:prstGeom prst="rect">
            <a:avLst/>
          </a:prstGeom>
          <a:noFill/>
          <a:ln w="1270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279" name="Shape 27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214871" y="3471869"/>
            <a:ext cx="4640400" cy="3089400"/>
          </a:xfrm>
          <a:prstGeom prst="rect">
            <a:avLst/>
          </a:prstGeom>
          <a:noFill/>
          <a:ln w="1270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53455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28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D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Shape 287"/>
          <p:cNvSpPr txBox="1"/>
          <p:nvPr/>
        </p:nvSpPr>
        <p:spPr>
          <a:xfrm>
            <a:off x="3842542" y="163513"/>
            <a:ext cx="5183100" cy="1600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" sz="20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About 40 years ago, our government realized that we needed to also protect the wild areas </a:t>
            </a:r>
            <a:r>
              <a:rPr lang="en" sz="2000" b="1" dirty="0">
                <a:solidFill>
                  <a:srgbClr val="00528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UNDER</a:t>
            </a:r>
            <a:r>
              <a:rPr lang="en" sz="20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the water, in our ocean and Great Lakes and along our coasts.</a:t>
            </a:r>
          </a:p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800" dirty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88" name="Shape 288" descr="photo of spinner dolphin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4475" y="163525"/>
            <a:ext cx="3672000" cy="36114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90" name="Shape 290" descr="http://sanctuaries.noaa.gov/earthisblue/15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37000" y="1649653"/>
            <a:ext cx="5032200" cy="50322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92" name="Shape 29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4475" y="3848100"/>
            <a:ext cx="3672000" cy="2821500"/>
          </a:xfrm>
          <a:prstGeom prst="rect">
            <a:avLst/>
          </a:prstGeom>
          <a:noFill/>
          <a:ln w="1270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78390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Shape 299"/>
          <p:cNvSpPr/>
          <p:nvPr/>
        </p:nvSpPr>
        <p:spPr>
          <a:xfrm>
            <a:off x="3613150" y="5397500"/>
            <a:ext cx="4832400" cy="10287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0" name="Shape 300" descr="ContentSlide_Header"/>
          <p:cNvPicPr preferRelativeResize="0"/>
          <p:nvPr/>
        </p:nvPicPr>
        <p:blipFill rotWithShape="1">
          <a:blip r:embed="rId3">
            <a:alphaModFix/>
          </a:blip>
          <a:srcRect t="13344" b="13344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Shape 301"/>
          <p:cNvSpPr txBox="1"/>
          <p:nvPr/>
        </p:nvSpPr>
        <p:spPr>
          <a:xfrm>
            <a:off x="1217612" y="71437"/>
            <a:ext cx="7088100" cy="784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" sz="4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National Marine Sanctuaries</a:t>
            </a:r>
          </a:p>
        </p:txBody>
      </p:sp>
      <p:sp>
        <p:nvSpPr>
          <p:cNvPr id="302" name="Shape 302"/>
          <p:cNvSpPr txBox="1"/>
          <p:nvPr/>
        </p:nvSpPr>
        <p:spPr>
          <a:xfrm>
            <a:off x="272864" y="1302132"/>
            <a:ext cx="3009900" cy="3893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" sz="1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These underwater parks are called </a:t>
            </a:r>
            <a:r>
              <a:rPr lang="en" sz="1900" b="1">
                <a:solidFill>
                  <a:srgbClr val="00528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NATIONAL MARINE SANCTUARIES </a:t>
            </a:r>
            <a:r>
              <a:rPr lang="en" sz="1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and they make up the </a:t>
            </a:r>
            <a:r>
              <a:rPr lang="en" sz="19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National Marine Sanctuary System</a:t>
            </a:r>
            <a:r>
              <a:rPr lang="en" sz="1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1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There are 13 national marine sanctuaries all over the United States including one in the Great Lakes (Lake Huron) called Thunder Bay National Marine Sanctuary. 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670" y="1385128"/>
            <a:ext cx="4354452" cy="4227243"/>
          </a:xfrm>
          <a:prstGeom prst="rect">
            <a:avLst/>
          </a:prstGeom>
        </p:spPr>
      </p:pic>
      <p:pic>
        <p:nvPicPr>
          <p:cNvPr id="306" name="Shape 30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912286" y="1262013"/>
            <a:ext cx="1066527" cy="97472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sp>
        <p:nvSpPr>
          <p:cNvPr id="305" name="Shape 305"/>
          <p:cNvSpPr txBox="1"/>
          <p:nvPr/>
        </p:nvSpPr>
        <p:spPr>
          <a:xfrm>
            <a:off x="1398012" y="5559044"/>
            <a:ext cx="3480000" cy="12003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There’s also an underwater national monument in the Hawaiian Islands called </a:t>
            </a:r>
            <a:r>
              <a:rPr lang="en" sz="1800" b="1">
                <a:solidFill>
                  <a:srgbClr val="00528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Papahānaumokuākea Marine National Monument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</p:txBody>
      </p:sp>
      <p:cxnSp>
        <p:nvCxnSpPr>
          <p:cNvPr id="304" name="Shape 304"/>
          <p:cNvCxnSpPr/>
          <p:nvPr/>
        </p:nvCxnSpPr>
        <p:spPr>
          <a:xfrm flipV="1">
            <a:off x="3137997" y="3248832"/>
            <a:ext cx="1196259" cy="2310212"/>
          </a:xfrm>
          <a:prstGeom prst="straightConnector1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15045945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Shape 3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538D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3" name="Shape 313" descr="photo of an ROV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06948" y="3781420"/>
            <a:ext cx="2971499" cy="2971499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15" name="Shape 3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73675" y="3287699"/>
            <a:ext cx="3541800" cy="3370200"/>
          </a:xfrm>
          <a:prstGeom prst="rect">
            <a:avLst/>
          </a:prstGeom>
          <a:noFill/>
          <a:ln w="1270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316" name="Shape 316" descr="diver collecting samples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373675" y="238125"/>
            <a:ext cx="3541800" cy="29715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19" name="Shape 31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61925" y="3714750"/>
            <a:ext cx="2714700" cy="2714700"/>
          </a:xfrm>
          <a:prstGeom prst="rect">
            <a:avLst/>
          </a:prstGeom>
          <a:noFill/>
          <a:ln w="1270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320" name="Shape 320" descr="ContentSlide_blue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34775" y="252280"/>
            <a:ext cx="4937400" cy="3252900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Shape 322"/>
          <p:cNvSpPr txBox="1"/>
          <p:nvPr/>
        </p:nvSpPr>
        <p:spPr>
          <a:xfrm>
            <a:off x="340975" y="836781"/>
            <a:ext cx="4725000" cy="2554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" sz="32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National Marine Sanctuary System promotes </a:t>
            </a:r>
          </a:p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32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conservation</a:t>
            </a:r>
            <a:r>
              <a:rPr lang="en" sz="32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" sz="32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stewardship and ocean research. </a:t>
            </a:r>
          </a:p>
        </p:txBody>
      </p:sp>
    </p:spTree>
    <p:extLst>
      <p:ext uri="{BB962C8B-B14F-4D97-AF65-F5344CB8AC3E}">
        <p14:creationId xmlns:p14="http://schemas.microsoft.com/office/powerpoint/2010/main" val="3386549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Shape 328" descr="TransitionSlide_Tea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Shape 3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38657" y="1479933"/>
            <a:ext cx="3952800" cy="2962200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30" name="Shape 330"/>
          <p:cNvSpPr txBox="1"/>
          <p:nvPr/>
        </p:nvSpPr>
        <p:spPr>
          <a:xfrm>
            <a:off x="201612" y="285750"/>
            <a:ext cx="8740800" cy="1107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" sz="2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There are also shipwrecks and other cultural resources in many of the national marine sanctuaries which are kept safe in sanctuary waters where they can be studied over time.</a:t>
            </a:r>
          </a:p>
        </p:txBody>
      </p:sp>
      <p:pic>
        <p:nvPicPr>
          <p:cNvPr id="332" name="Shape 332" descr="http://www.papahanaumokuakea.gov/maritime/imgs_ships/dunnottar_03_noaa_schwemmer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84675" y="4154500"/>
            <a:ext cx="3952800" cy="2387700"/>
          </a:xfrm>
          <a:prstGeom prst="rect">
            <a:avLst/>
          </a:prstGeom>
          <a:noFill/>
          <a:ln w="9525" cap="sq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334" name="Shape 334" descr="http://sanctuaries.noaa.gov/earthisblue/190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42900" y="1656547"/>
            <a:ext cx="4248900" cy="4248900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5959435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Shape 341" descr="ContentSlide_blu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Shape 343" descr="https://fbcdn-sphotos-d-a.akamaihd.net/hphotos-ak-ash4/468379_404985052942495_1245603063_o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94300" y="2657475"/>
            <a:ext cx="3576600" cy="2378100"/>
          </a:xfrm>
          <a:prstGeom prst="rect">
            <a:avLst/>
          </a:prstGeom>
          <a:noFill/>
          <a:ln w="12700" cap="sq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sp>
        <p:nvSpPr>
          <p:cNvPr id="344" name="Shape 344"/>
          <p:cNvSpPr txBox="1"/>
          <p:nvPr/>
        </p:nvSpPr>
        <p:spPr>
          <a:xfrm>
            <a:off x="234950" y="5281612"/>
            <a:ext cx="8674200" cy="1231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US" sz="18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National Marine Sanctuary System is </a:t>
            </a:r>
            <a:r>
              <a:rPr lang="en-US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overseen </a:t>
            </a:r>
            <a:r>
              <a:rPr lang="en" sz="18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by </a:t>
            </a:r>
            <a:r>
              <a:rPr lang="en" sz="18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 government agency called NOAA.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2ABED8"/>
              </a:buClr>
              <a:buSzPct val="25000"/>
              <a:buFont typeface="Arial"/>
              <a:buNone/>
            </a:pPr>
            <a:r>
              <a:rPr lang="en" sz="1800" b="1" dirty="0">
                <a:solidFill>
                  <a:srgbClr val="2ABED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NOAA</a:t>
            </a:r>
            <a:r>
              <a:rPr lang="en" sz="18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stands for the </a:t>
            </a:r>
            <a:r>
              <a:rPr lang="en" sz="2000" b="1" dirty="0">
                <a:solidFill>
                  <a:srgbClr val="2ABED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</a:t>
            </a:r>
            <a:r>
              <a:rPr lang="en" sz="18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ational</a:t>
            </a:r>
            <a:r>
              <a:rPr lang="en" sz="18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2000" b="1" dirty="0">
                <a:solidFill>
                  <a:srgbClr val="2ABED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</a:t>
            </a:r>
            <a:r>
              <a:rPr lang="en" sz="18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ceanic</a:t>
            </a:r>
            <a:r>
              <a:rPr lang="en" sz="18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8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and</a:t>
            </a:r>
            <a:r>
              <a:rPr lang="en" sz="18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2000" b="1" dirty="0">
                <a:solidFill>
                  <a:srgbClr val="2ABED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</a:t>
            </a:r>
            <a:r>
              <a:rPr lang="en" sz="18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tmospheric</a:t>
            </a:r>
            <a:r>
              <a:rPr lang="en" sz="18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2000" b="1" dirty="0">
                <a:solidFill>
                  <a:srgbClr val="2ABED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</a:t>
            </a:r>
            <a:r>
              <a:rPr lang="en" sz="18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dministration,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" sz="18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but everyone calls it NOAA (</a:t>
            </a:r>
            <a:r>
              <a:rPr lang="en" sz="18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pronounced </a:t>
            </a:r>
            <a:r>
              <a:rPr lang="en" sz="18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“Noah”).  </a:t>
            </a:r>
          </a:p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" sz="18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people who work for NOAA study our climate and weather as well as the ocean. </a:t>
            </a:r>
          </a:p>
        </p:txBody>
      </p:sp>
      <p:pic>
        <p:nvPicPr>
          <p:cNvPr id="345" name="Shape 345" descr="http://upload.wikimedia.org/wikipedia/commons/thumb/4/4a/Predator_Drone_021.jpg/512px-Predator_Drone_021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94300" y="325437"/>
            <a:ext cx="3576600" cy="2235300"/>
          </a:xfrm>
          <a:prstGeom prst="rect">
            <a:avLst/>
          </a:prstGeom>
          <a:noFill/>
          <a:ln w="12700" cap="sq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33" t="25067" r="29467" b="30134"/>
          <a:stretch/>
        </p:blipFill>
        <p:spPr>
          <a:xfrm>
            <a:off x="234950" y="322262"/>
            <a:ext cx="4959350" cy="495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7084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Shape 35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D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4" name="Shape 354"/>
          <p:cNvSpPr txBox="1"/>
          <p:nvPr/>
        </p:nvSpPr>
        <p:spPr>
          <a:xfrm>
            <a:off x="377123" y="164795"/>
            <a:ext cx="8389800" cy="646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36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Take a look beneath the ocean’s surface…</a:t>
            </a:r>
          </a:p>
        </p:txBody>
      </p:sp>
      <p:sp>
        <p:nvSpPr>
          <p:cNvPr id="355" name="Shape 355"/>
          <p:cNvSpPr txBox="1"/>
          <p:nvPr/>
        </p:nvSpPr>
        <p:spPr>
          <a:xfrm>
            <a:off x="377123" y="6125305"/>
            <a:ext cx="8389800" cy="523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2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You will find magnificent organisms – small and large! </a:t>
            </a:r>
          </a:p>
        </p:txBody>
      </p:sp>
      <p:pic>
        <p:nvPicPr>
          <p:cNvPr id="356" name="Shape 356"/>
          <p:cNvPicPr preferRelativeResize="0"/>
          <p:nvPr/>
        </p:nvPicPr>
        <p:blipFill rotWithShape="1">
          <a:blip r:embed="rId3">
            <a:alphaModFix/>
          </a:blip>
          <a:srcRect l="19560"/>
          <a:stretch/>
        </p:blipFill>
        <p:spPr>
          <a:xfrm>
            <a:off x="377123" y="989704"/>
            <a:ext cx="5958300" cy="492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Shape 357"/>
          <p:cNvSpPr/>
          <p:nvPr/>
        </p:nvSpPr>
        <p:spPr>
          <a:xfrm>
            <a:off x="6868381" y="956812"/>
            <a:ext cx="2057400" cy="1621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w="120000" h="120000" fill="none" extrusionOk="0">
                <a:moveTo>
                  <a:pt x="-9999" y="0"/>
                </a:moveTo>
                <a:close/>
                <a:lnTo>
                  <a:pt x="-9999" y="120000"/>
                </a:lnTo>
              </a:path>
              <a:path w="120000" h="120000" fill="none" extrusionOk="0">
                <a:moveTo>
                  <a:pt x="-9999" y="22500"/>
                </a:moveTo>
                <a:lnTo>
                  <a:pt x="-138684" y="87050"/>
                </a:lnTo>
              </a:path>
            </a:pathLst>
          </a:cu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8" name="Shape 358"/>
          <p:cNvPicPr preferRelativeResize="0"/>
          <p:nvPr/>
        </p:nvPicPr>
        <p:blipFill rotWithShape="1">
          <a:blip r:embed="rId4">
            <a:alphaModFix/>
          </a:blip>
          <a:srcRect t="25500"/>
          <a:stretch/>
        </p:blipFill>
        <p:spPr>
          <a:xfrm>
            <a:off x="6868381" y="940396"/>
            <a:ext cx="2148000" cy="16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Shape 359"/>
          <p:cNvSpPr txBox="1"/>
          <p:nvPr/>
        </p:nvSpPr>
        <p:spPr>
          <a:xfrm>
            <a:off x="6916507" y="992724"/>
            <a:ext cx="462900" cy="246300"/>
          </a:xfrm>
          <a:prstGeom prst="rect">
            <a:avLst/>
          </a:prstGeom>
          <a:solidFill>
            <a:srgbClr val="3A3838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10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Krill</a:t>
            </a:r>
          </a:p>
        </p:txBody>
      </p:sp>
      <p:sp>
        <p:nvSpPr>
          <p:cNvPr id="361" name="Shape 361"/>
          <p:cNvSpPr/>
          <p:nvPr/>
        </p:nvSpPr>
        <p:spPr>
          <a:xfrm>
            <a:off x="6870117" y="2644681"/>
            <a:ext cx="2057400" cy="1565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19999"/>
                </a:lnTo>
                <a:lnTo>
                  <a:pt x="0" y="119999"/>
                </a:lnTo>
                <a:close/>
              </a:path>
              <a:path w="120000" h="120000" fill="none" extrusionOk="0">
                <a:moveTo>
                  <a:pt x="-9999" y="0"/>
                </a:moveTo>
                <a:close/>
                <a:lnTo>
                  <a:pt x="-9999" y="119999"/>
                </a:lnTo>
              </a:path>
              <a:path w="120000" h="120000" fill="none" extrusionOk="0">
                <a:moveTo>
                  <a:pt x="-9999" y="22500"/>
                </a:moveTo>
                <a:lnTo>
                  <a:pt x="-144025" y="59291"/>
                </a:lnTo>
              </a:path>
            </a:pathLst>
          </a:cu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2" name="Shape 362"/>
          <p:cNvPicPr preferRelativeResize="0"/>
          <p:nvPr/>
        </p:nvPicPr>
        <p:blipFill rotWithShape="1">
          <a:blip r:embed="rId5">
            <a:alphaModFix/>
          </a:blip>
          <a:srcRect l="397" t="10195" r="-397" b="-396"/>
          <a:stretch/>
        </p:blipFill>
        <p:spPr>
          <a:xfrm>
            <a:off x="6852803" y="2635489"/>
            <a:ext cx="2158500" cy="1591800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Shape 363"/>
          <p:cNvSpPr txBox="1"/>
          <p:nvPr/>
        </p:nvSpPr>
        <p:spPr>
          <a:xfrm>
            <a:off x="6916507" y="2677390"/>
            <a:ext cx="756900" cy="246300"/>
          </a:xfrm>
          <a:prstGeom prst="rect">
            <a:avLst/>
          </a:prstGeom>
          <a:solidFill>
            <a:srgbClr val="3A3838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10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Cabezon</a:t>
            </a:r>
          </a:p>
        </p:txBody>
      </p:sp>
      <p:sp>
        <p:nvSpPr>
          <p:cNvPr id="365" name="Shape 365"/>
          <p:cNvSpPr/>
          <p:nvPr/>
        </p:nvSpPr>
        <p:spPr>
          <a:xfrm>
            <a:off x="6868381" y="4280101"/>
            <a:ext cx="2047200" cy="1650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w="120000" h="120000" fill="none" extrusionOk="0">
                <a:moveTo>
                  <a:pt x="-9999" y="0"/>
                </a:moveTo>
                <a:close/>
                <a:lnTo>
                  <a:pt x="-9999" y="120000"/>
                </a:lnTo>
              </a:path>
              <a:path w="120000" h="120000" fill="none" extrusionOk="0">
                <a:moveTo>
                  <a:pt x="-9999" y="22500"/>
                </a:moveTo>
                <a:lnTo>
                  <a:pt x="-191342" y="5666"/>
                </a:lnTo>
              </a:path>
            </a:pathLst>
          </a:cu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6" name="Shape 366"/>
          <p:cNvPicPr preferRelativeResize="0"/>
          <p:nvPr/>
        </p:nvPicPr>
        <p:blipFill rotWithShape="1">
          <a:blip r:embed="rId6">
            <a:alphaModFix/>
          </a:blip>
          <a:srcRect t="10249"/>
          <a:stretch/>
        </p:blipFill>
        <p:spPr>
          <a:xfrm>
            <a:off x="6852803" y="4246176"/>
            <a:ext cx="2153100" cy="1700700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Shape 367"/>
          <p:cNvSpPr txBox="1"/>
          <p:nvPr/>
        </p:nvSpPr>
        <p:spPr>
          <a:xfrm>
            <a:off x="6894138" y="5650035"/>
            <a:ext cx="1558200" cy="246300"/>
          </a:xfrm>
          <a:prstGeom prst="rect">
            <a:avLst/>
          </a:prstGeom>
          <a:solidFill>
            <a:srgbClr val="3A3838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10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Northern elephant seals</a:t>
            </a:r>
          </a:p>
        </p:txBody>
      </p:sp>
    </p:spTree>
    <p:extLst>
      <p:ext uri="{BB962C8B-B14F-4D97-AF65-F5344CB8AC3E}">
        <p14:creationId xmlns:p14="http://schemas.microsoft.com/office/powerpoint/2010/main" val="1855073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538D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1" name="Shape 141"/>
          <p:cNvPicPr preferRelativeResize="0"/>
          <p:nvPr/>
        </p:nvPicPr>
        <p:blipFill rotWithShape="1">
          <a:blip r:embed="rId3">
            <a:alphaModFix/>
          </a:blip>
          <a:srcRect l="12964" t="14545" r="11961" b="15394"/>
          <a:stretch/>
        </p:blipFill>
        <p:spPr>
          <a:xfrm>
            <a:off x="0" y="-1"/>
            <a:ext cx="91491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Shape 142"/>
          <p:cNvSpPr txBox="1"/>
          <p:nvPr/>
        </p:nvSpPr>
        <p:spPr>
          <a:xfrm>
            <a:off x="231140" y="198656"/>
            <a:ext cx="2726700" cy="630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3500" b="1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Planet Earth</a:t>
            </a:r>
          </a:p>
        </p:txBody>
      </p:sp>
      <p:pic>
        <p:nvPicPr>
          <p:cNvPr id="143" name="Shape 14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80090" y="6294028"/>
            <a:ext cx="1309200" cy="42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Shape 144"/>
          <p:cNvSpPr txBox="1"/>
          <p:nvPr/>
        </p:nvSpPr>
        <p:spPr>
          <a:xfrm>
            <a:off x="231140" y="5260489"/>
            <a:ext cx="2562860" cy="15975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2500" b="0" i="0" u="none" strike="noStrike" cap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Historically there are 5 named </a:t>
            </a:r>
            <a:r>
              <a:rPr lang="en" sz="2500" b="0" i="0" u="none" strike="noStrike" cap="none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ocean</a:t>
            </a:r>
            <a:r>
              <a:rPr lang="en-US" sz="2500" b="0" i="0" u="none" strike="noStrike" cap="none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basins</a:t>
            </a:r>
            <a:endParaRPr lang="en" sz="2500" b="0" i="0" u="none" strike="noStrike" cap="none" dirty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806260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" name="Shape 374" descr="ContentSlide_blu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Shape 375"/>
          <p:cNvPicPr preferRelativeResize="0"/>
          <p:nvPr/>
        </p:nvPicPr>
        <p:blipFill rotWithShape="1">
          <a:blip r:embed="rId4">
            <a:alphaModFix/>
          </a:blip>
          <a:srcRect l="318" b="2934"/>
          <a:stretch/>
        </p:blipFill>
        <p:spPr>
          <a:xfrm>
            <a:off x="259178" y="267803"/>
            <a:ext cx="8625600" cy="510630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sp>
        <p:nvSpPr>
          <p:cNvPr id="376" name="Shape 376"/>
          <p:cNvSpPr txBox="1"/>
          <p:nvPr/>
        </p:nvSpPr>
        <p:spPr>
          <a:xfrm>
            <a:off x="536712" y="5374103"/>
            <a:ext cx="8070600" cy="1200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3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 else lies beneath the 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3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ocean’s surface?</a:t>
            </a:r>
          </a:p>
        </p:txBody>
      </p:sp>
    </p:spTree>
    <p:extLst>
      <p:ext uri="{BB962C8B-B14F-4D97-AF65-F5344CB8AC3E}">
        <p14:creationId xmlns:p14="http://schemas.microsoft.com/office/powerpoint/2010/main" val="17347541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Shape 383"/>
          <p:cNvSpPr txBox="1"/>
          <p:nvPr/>
        </p:nvSpPr>
        <p:spPr>
          <a:xfrm>
            <a:off x="693766" y="199618"/>
            <a:ext cx="8242200" cy="646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36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Marine Plastic Pollution – Global Scale</a:t>
            </a:r>
          </a:p>
        </p:txBody>
      </p:sp>
      <p:sp>
        <p:nvSpPr>
          <p:cNvPr id="384" name="Shape 38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538D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5" name="Shape 385"/>
          <p:cNvSpPr txBox="1"/>
          <p:nvPr/>
        </p:nvSpPr>
        <p:spPr>
          <a:xfrm>
            <a:off x="633356" y="219997"/>
            <a:ext cx="7877400" cy="554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3000" u="sng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Marine Debris is a Global Environmental Issue</a:t>
            </a:r>
          </a:p>
        </p:txBody>
      </p:sp>
      <p:pic>
        <p:nvPicPr>
          <p:cNvPr id="386" name="Shape 38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0305" y="1287612"/>
            <a:ext cx="3744900" cy="2808600"/>
          </a:xfrm>
          <a:prstGeom prst="rect">
            <a:avLst/>
          </a:prstGeom>
          <a:noFill/>
          <a:ln>
            <a:noFill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388" name="Shape 38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17998" y="1287611"/>
            <a:ext cx="4456500" cy="280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" name="Shape 39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70305" y="4203032"/>
            <a:ext cx="4090800" cy="2407500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Shape 392"/>
          <p:cNvSpPr txBox="1"/>
          <p:nvPr/>
        </p:nvSpPr>
        <p:spPr>
          <a:xfrm>
            <a:off x="454079" y="1410345"/>
            <a:ext cx="1438500" cy="369300"/>
          </a:xfrm>
          <a:prstGeom prst="rect">
            <a:avLst/>
          </a:prstGeom>
          <a:solidFill>
            <a:srgbClr val="3A3838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18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Open Ocean</a:t>
            </a:r>
          </a:p>
        </p:txBody>
      </p:sp>
      <p:sp>
        <p:nvSpPr>
          <p:cNvPr id="393" name="Shape 393"/>
          <p:cNvSpPr txBox="1"/>
          <p:nvPr/>
        </p:nvSpPr>
        <p:spPr>
          <a:xfrm>
            <a:off x="4400439" y="1345182"/>
            <a:ext cx="1169700" cy="369300"/>
          </a:xfrm>
          <a:prstGeom prst="rect">
            <a:avLst/>
          </a:prstGeom>
          <a:solidFill>
            <a:srgbClr val="3A3838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18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Deep Sea</a:t>
            </a:r>
          </a:p>
        </p:txBody>
      </p:sp>
      <p:sp>
        <p:nvSpPr>
          <p:cNvPr id="394" name="Shape 394"/>
          <p:cNvSpPr txBox="1"/>
          <p:nvPr/>
        </p:nvSpPr>
        <p:spPr>
          <a:xfrm>
            <a:off x="454079" y="4308192"/>
            <a:ext cx="1747200" cy="369300"/>
          </a:xfrm>
          <a:prstGeom prst="rect">
            <a:avLst/>
          </a:prstGeom>
          <a:solidFill>
            <a:srgbClr val="3A3838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18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Remote Islands</a:t>
            </a:r>
          </a:p>
        </p:txBody>
      </p:sp>
      <p:pic>
        <p:nvPicPr>
          <p:cNvPr id="395" name="Shape 39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658450" y="4203032"/>
            <a:ext cx="4116000" cy="238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Shape 397"/>
          <p:cNvSpPr txBox="1"/>
          <p:nvPr/>
        </p:nvSpPr>
        <p:spPr>
          <a:xfrm>
            <a:off x="4779212" y="4353312"/>
            <a:ext cx="1581900" cy="369300"/>
          </a:xfrm>
          <a:prstGeom prst="rect">
            <a:avLst/>
          </a:prstGeom>
          <a:solidFill>
            <a:srgbClr val="3A3838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18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Coastal Areas</a:t>
            </a:r>
          </a:p>
        </p:txBody>
      </p:sp>
      <p:sp>
        <p:nvSpPr>
          <p:cNvPr id="398" name="Shape 398"/>
          <p:cNvSpPr txBox="1"/>
          <p:nvPr/>
        </p:nvSpPr>
        <p:spPr>
          <a:xfrm>
            <a:off x="298114" y="764014"/>
            <a:ext cx="8637900" cy="430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2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Trash can be found in all areas of the ocean, including…</a:t>
            </a:r>
          </a:p>
        </p:txBody>
      </p:sp>
    </p:spTree>
    <p:extLst>
      <p:ext uri="{BB962C8B-B14F-4D97-AF65-F5344CB8AC3E}">
        <p14:creationId xmlns:p14="http://schemas.microsoft.com/office/powerpoint/2010/main" val="15133477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4" name="Shape 404" descr="ContentSlide_Header"/>
          <p:cNvPicPr preferRelativeResize="0"/>
          <p:nvPr/>
        </p:nvPicPr>
        <p:blipFill rotWithShape="1">
          <a:blip r:embed="rId3">
            <a:alphaModFix/>
          </a:blip>
          <a:srcRect t="13344" b="13344"/>
          <a:stretch/>
        </p:blipFill>
        <p:spPr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Shape 40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3740" y="1133061"/>
            <a:ext cx="8936400" cy="493950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sp>
        <p:nvSpPr>
          <p:cNvPr id="406" name="Shape 406"/>
          <p:cNvSpPr txBox="1"/>
          <p:nvPr/>
        </p:nvSpPr>
        <p:spPr>
          <a:xfrm>
            <a:off x="397562" y="34667"/>
            <a:ext cx="8349000" cy="738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4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Where does the trash come from?</a:t>
            </a:r>
          </a:p>
        </p:txBody>
      </p:sp>
      <p:sp>
        <p:nvSpPr>
          <p:cNvPr id="407" name="Shape 407"/>
          <p:cNvSpPr txBox="1"/>
          <p:nvPr/>
        </p:nvSpPr>
        <p:spPr>
          <a:xfrm>
            <a:off x="691387" y="6159712"/>
            <a:ext cx="8349000" cy="800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2800" b="1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/>
              </a:rPr>
              <a:t>https://www.youtube.com/watch?v=DtfAhy2lgAA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Shape 408"/>
          <p:cNvSpPr txBox="1"/>
          <p:nvPr/>
        </p:nvSpPr>
        <p:spPr>
          <a:xfrm>
            <a:off x="1179880" y="1152266"/>
            <a:ext cx="6784200" cy="800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2800" b="1">
                <a:solidFill>
                  <a:srgbClr val="00528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 Introduction to Marine Litter</a:t>
            </a:r>
          </a:p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22726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3" name="Shape 413" descr="TransitionSlide_Tea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5" name="Shape 415"/>
          <p:cNvSpPr txBox="1"/>
          <p:nvPr/>
        </p:nvSpPr>
        <p:spPr>
          <a:xfrm>
            <a:off x="652181" y="440107"/>
            <a:ext cx="7839600" cy="677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38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 are gyres?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647467" y="1216639"/>
            <a:ext cx="2245838" cy="3754874"/>
          </a:xfrm>
          <a:prstGeom prst="rect">
            <a:avLst/>
          </a:prstGeom>
          <a:solidFill>
            <a:schemeClr val="bg1"/>
          </a:solidFill>
          <a:ln w="28575">
            <a:solidFill>
              <a:srgbClr val="00528D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400" dirty="0" smtClean="0">
                <a:latin typeface="Times New Roman" charset="0"/>
                <a:ea typeface="Times New Roman" charset="0"/>
                <a:cs typeface="Times New Roman" charset="0"/>
              </a:rPr>
              <a:t>Many believe that the “Pacific Garbage Patch” is a floating island of large plastic debris.</a:t>
            </a:r>
          </a:p>
          <a:p>
            <a:endParaRPr lang="en-US" sz="1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>
                <a:latin typeface="Times New Roman" charset="0"/>
                <a:ea typeface="Times New Roman" charset="0"/>
                <a:cs typeface="Times New Roman" charset="0"/>
              </a:rPr>
              <a:t>However, most of the debris found in this area are small pieces of floating plastic that are not noticeable to the naked eye. </a:t>
            </a:r>
          </a:p>
          <a:p>
            <a:endParaRPr lang="en-US" sz="1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>
                <a:latin typeface="Times New Roman" charset="0"/>
                <a:ea typeface="Times New Roman" charset="0"/>
                <a:cs typeface="Times New Roman" charset="0"/>
              </a:rPr>
              <a:t>Wind and wave action continuously mixes this debris in a whirlpool like motion, forming a </a:t>
            </a:r>
            <a:r>
              <a:rPr lang="en-US" sz="1400" b="1" i="1" dirty="0" smtClean="0">
                <a:solidFill>
                  <a:srgbClr val="00528D"/>
                </a:solidFill>
                <a:latin typeface="Times New Roman" charset="0"/>
                <a:ea typeface="Times New Roman" charset="0"/>
                <a:cs typeface="Times New Roman" charset="0"/>
              </a:rPr>
              <a:t>gyre</a:t>
            </a:r>
            <a:r>
              <a:rPr lang="en-US" sz="1400" dirty="0" smtClean="0">
                <a:latin typeface="Times New Roman" charset="0"/>
                <a:ea typeface="Times New Roman" charset="0"/>
                <a:cs typeface="Times New Roman" charset="0"/>
              </a:rPr>
              <a:t>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8" y="1216639"/>
            <a:ext cx="6144294" cy="50890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28774" y="5136133"/>
            <a:ext cx="2283225" cy="1169551"/>
          </a:xfrm>
          <a:prstGeom prst="rect">
            <a:avLst/>
          </a:prstGeom>
          <a:solidFill>
            <a:schemeClr val="bg1"/>
          </a:solidFill>
          <a:ln w="19050">
            <a:solidFill>
              <a:srgbClr val="00528D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en" sz="1400" dirty="0">
                <a:latin typeface="Times New Roman"/>
                <a:ea typeface="Times New Roman"/>
                <a:cs typeface="Times New Roman"/>
                <a:sym typeface="Times New Roman"/>
              </a:rPr>
              <a:t>Learn more about the Great Pacific Garbage Patch: </a:t>
            </a:r>
            <a:r>
              <a:rPr lang="en" sz="1400" u="sng" dirty="0">
                <a:latin typeface="Times New Roman"/>
                <a:ea typeface="Times New Roman"/>
                <a:cs typeface="Times New Roman"/>
                <a:sym typeface="Times New Roman"/>
                <a:hlinkClick r:id="rId5"/>
              </a:rPr>
              <a:t>http://oceantoday.noaa.gov/trashtalk_garbagepatch/welcome.html</a:t>
            </a:r>
            <a:r>
              <a:rPr lang="en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91143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" name="Shape 437" descr="ContentSlide_blu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38" name="Shape 438"/>
          <p:cNvSpPr txBox="1">
            <a:spLocks noGrp="1"/>
          </p:cNvSpPr>
          <p:nvPr>
            <p:ph type="title"/>
          </p:nvPr>
        </p:nvSpPr>
        <p:spPr>
          <a:xfrm>
            <a:off x="628650" y="266732"/>
            <a:ext cx="7886700" cy="918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Times New Roman"/>
              <a:buNone/>
            </a:pPr>
            <a:r>
              <a:rPr lang="en" sz="3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 is the difference between a </a:t>
            </a:r>
            <a:r>
              <a:rPr lang="en" sz="3400" b="0" i="0" u="sng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macro</a:t>
            </a:r>
            <a:r>
              <a:rPr lang="en" sz="3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plastic and a </a:t>
            </a:r>
            <a:r>
              <a:rPr lang="en" sz="3400" b="0" i="0" u="sng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micro</a:t>
            </a:r>
            <a:r>
              <a:rPr lang="en" sz="3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plastic?</a:t>
            </a:r>
          </a:p>
        </p:txBody>
      </p:sp>
      <p:sp>
        <p:nvSpPr>
          <p:cNvPr id="439" name="Shape 439"/>
          <p:cNvSpPr txBox="1">
            <a:spLocks noGrp="1"/>
          </p:cNvSpPr>
          <p:nvPr>
            <p:ph type="body" idx="1"/>
          </p:nvPr>
        </p:nvSpPr>
        <p:spPr>
          <a:xfrm>
            <a:off x="628650" y="1406276"/>
            <a:ext cx="3886200" cy="484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" sz="28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 is a macroplastic?</a:t>
            </a:r>
          </a:p>
        </p:txBody>
      </p:sp>
      <p:sp>
        <p:nvSpPr>
          <p:cNvPr id="440" name="Shape 440"/>
          <p:cNvSpPr txBox="1">
            <a:spLocks noGrp="1"/>
          </p:cNvSpPr>
          <p:nvPr>
            <p:ph type="body" idx="2"/>
          </p:nvPr>
        </p:nvSpPr>
        <p:spPr>
          <a:xfrm>
            <a:off x="4629150" y="1406276"/>
            <a:ext cx="3886200" cy="484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" sz="28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 is a microplastic?</a:t>
            </a:r>
          </a:p>
        </p:txBody>
      </p:sp>
      <p:sp>
        <p:nvSpPr>
          <p:cNvPr id="441" name="Shape 441"/>
          <p:cNvSpPr/>
          <p:nvPr/>
        </p:nvSpPr>
        <p:spPr>
          <a:xfrm>
            <a:off x="628650" y="1283369"/>
            <a:ext cx="3886200" cy="4973100"/>
          </a:xfrm>
          <a:prstGeom prst="rect">
            <a:avLst/>
          </a:prstGeom>
          <a:noFill/>
          <a:ln w="12700" cap="flat" cmpd="sng">
            <a:solidFill>
              <a:srgbClr val="2ABED8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2" name="Shape 442"/>
          <p:cNvSpPr/>
          <p:nvPr/>
        </p:nvSpPr>
        <p:spPr>
          <a:xfrm>
            <a:off x="4631155" y="1283369"/>
            <a:ext cx="3886200" cy="4973100"/>
          </a:xfrm>
          <a:prstGeom prst="rect">
            <a:avLst/>
          </a:prstGeom>
          <a:noFill/>
          <a:ln w="12700" cap="flat" cmpd="sng">
            <a:solidFill>
              <a:srgbClr val="2ABED8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3" name="Shape 443"/>
          <p:cNvSpPr txBox="1"/>
          <p:nvPr/>
        </p:nvSpPr>
        <p:spPr>
          <a:xfrm>
            <a:off x="863266" y="5621973"/>
            <a:ext cx="3417000" cy="554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18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Large piece of plastic </a:t>
            </a:r>
            <a:r>
              <a:rPr lang="en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– 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measuring greater than 5 mm in diameter</a:t>
            </a:r>
          </a:p>
        </p:txBody>
      </p:sp>
      <p:sp>
        <p:nvSpPr>
          <p:cNvPr id="444" name="Shape 444"/>
          <p:cNvSpPr txBox="1"/>
          <p:nvPr/>
        </p:nvSpPr>
        <p:spPr>
          <a:xfrm>
            <a:off x="4832744" y="5615864"/>
            <a:ext cx="3545399" cy="831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18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Small piece of plastic </a:t>
            </a:r>
            <a:r>
              <a:rPr lang="en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– 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measuring less than 5 mm in diameter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5" name="Shape 44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9227" y="1963924"/>
            <a:ext cx="3641100" cy="365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Shape 44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49475" y="1942225"/>
            <a:ext cx="3641100" cy="3657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60380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Shape 45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538D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4" name="Shape 454"/>
          <p:cNvSpPr txBox="1">
            <a:spLocks noGrp="1"/>
          </p:cNvSpPr>
          <p:nvPr>
            <p:ph type="title"/>
          </p:nvPr>
        </p:nvSpPr>
        <p:spPr>
          <a:xfrm>
            <a:off x="224587" y="293532"/>
            <a:ext cx="8694900" cy="913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Times New Roman"/>
              <a:buNone/>
            </a:pPr>
            <a:r>
              <a:rPr lang="en" sz="32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Issue with large pieces of plastic: </a:t>
            </a:r>
            <a:br>
              <a:rPr lang="en" sz="32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" sz="3200" b="1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Plastic Entanglement</a:t>
            </a:r>
          </a:p>
        </p:txBody>
      </p:sp>
      <p:pic>
        <p:nvPicPr>
          <p:cNvPr id="455" name="Shape 455"/>
          <p:cNvPicPr preferRelativeResize="0"/>
          <p:nvPr/>
        </p:nvPicPr>
        <p:blipFill rotWithShape="1">
          <a:blip r:embed="rId3">
            <a:alphaModFix/>
          </a:blip>
          <a:srcRect l="13970" t="13567" r="9544"/>
          <a:stretch/>
        </p:blipFill>
        <p:spPr>
          <a:xfrm>
            <a:off x="6536957" y="1352625"/>
            <a:ext cx="2367900" cy="426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Shape 4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96032" y="1352625"/>
            <a:ext cx="2964600" cy="179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Shape 459"/>
          <p:cNvPicPr preferRelativeResize="0"/>
          <p:nvPr/>
        </p:nvPicPr>
        <p:blipFill rotWithShape="1">
          <a:blip r:embed="rId5">
            <a:alphaModFix/>
          </a:blip>
          <a:srcRect l="1092" r="3026"/>
          <a:stretch/>
        </p:blipFill>
        <p:spPr>
          <a:xfrm>
            <a:off x="3501407" y="3247968"/>
            <a:ext cx="2968500" cy="235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Shape 46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68175" y="1353350"/>
            <a:ext cx="3238800" cy="217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Shape 46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80926" y="3595941"/>
            <a:ext cx="3238799" cy="2017800"/>
          </a:xfrm>
          <a:prstGeom prst="rect">
            <a:avLst/>
          </a:prstGeom>
          <a:noFill/>
          <a:ln>
            <a:noFill/>
          </a:ln>
        </p:spPr>
      </p:pic>
      <p:sp>
        <p:nvSpPr>
          <p:cNvPr id="465" name="Shape 465"/>
          <p:cNvSpPr txBox="1"/>
          <p:nvPr/>
        </p:nvSpPr>
        <p:spPr>
          <a:xfrm>
            <a:off x="130283" y="5847387"/>
            <a:ext cx="8701800" cy="769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2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Marine animals often get tangled up in macroplastic litter – making it difficult for them to move or eat. Plastic entanglement can be </a:t>
            </a:r>
            <a:r>
              <a:rPr lang="en" sz="2200" u="sng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deadly</a:t>
            </a:r>
            <a:r>
              <a:rPr lang="en" sz="2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325830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0" name="Shape 470" descr="TransitionSlide_Tea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1" name="Shape 471"/>
          <p:cNvSpPr txBox="1">
            <a:spLocks noGrp="1"/>
          </p:cNvSpPr>
          <p:nvPr>
            <p:ph type="title"/>
          </p:nvPr>
        </p:nvSpPr>
        <p:spPr>
          <a:xfrm>
            <a:off x="628650" y="265114"/>
            <a:ext cx="7886700" cy="735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Times New Roman"/>
              <a:buNone/>
            </a:pPr>
            <a:r>
              <a:rPr lang="en" sz="4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Plastic Ingestion</a:t>
            </a:r>
          </a:p>
        </p:txBody>
      </p:sp>
      <p:pic>
        <p:nvPicPr>
          <p:cNvPr id="472" name="Shape 472"/>
          <p:cNvPicPr preferRelativeResize="0"/>
          <p:nvPr/>
        </p:nvPicPr>
        <p:blipFill rotWithShape="1">
          <a:blip r:embed="rId4">
            <a:alphaModFix/>
          </a:blip>
          <a:srcRect r="31403"/>
          <a:stretch/>
        </p:blipFill>
        <p:spPr>
          <a:xfrm>
            <a:off x="314323" y="1000126"/>
            <a:ext cx="3514800" cy="2643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Shape 47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929062" y="1000421"/>
            <a:ext cx="4900500" cy="3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Shape 47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14323" y="3751558"/>
            <a:ext cx="3514800" cy="2763600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Shape 477"/>
          <p:cNvSpPr txBox="1"/>
          <p:nvPr/>
        </p:nvSpPr>
        <p:spPr>
          <a:xfrm>
            <a:off x="3829050" y="4514551"/>
            <a:ext cx="5129100" cy="2000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17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Animals often mistake plastic litter for their natural food source – such as </a:t>
            </a:r>
            <a:r>
              <a:rPr lang="en" sz="1700" i="1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jell</a:t>
            </a:r>
            <a:r>
              <a:rPr lang="en-US" sz="1700" i="1" dirty="0" err="1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ies</a:t>
            </a:r>
            <a:r>
              <a:rPr lang="en" sz="17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" sz="1700" i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small fish</a:t>
            </a:r>
            <a:r>
              <a:rPr lang="en" sz="17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or </a:t>
            </a:r>
            <a:r>
              <a:rPr lang="en" sz="1700" i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krill</a:t>
            </a:r>
            <a:r>
              <a:rPr lang="en" sz="17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Organisms as small as plankton have been known to ingest plastic litter. </a:t>
            </a:r>
          </a:p>
          <a:p>
            <a:pPr marL="0" marR="0" lvl="0" indent="0" algn="ctr" rtl="0">
              <a:spcBef>
                <a:spcPts val="0"/>
              </a:spcBef>
              <a:buNone/>
            </a:pPr>
            <a:endParaRPr sz="800" dirty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16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Once in their stomachs, plastic pieces can build up and cause blockages – making it hard for the animal to digest its food. </a:t>
            </a:r>
          </a:p>
        </p:txBody>
      </p:sp>
    </p:spTree>
    <p:extLst>
      <p:ext uri="{BB962C8B-B14F-4D97-AF65-F5344CB8AC3E}">
        <p14:creationId xmlns:p14="http://schemas.microsoft.com/office/powerpoint/2010/main" val="6327721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2" name="Shape 482" descr="ContentSlide_blu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3" name="Shape 483"/>
          <p:cNvSpPr txBox="1">
            <a:spLocks noGrp="1"/>
          </p:cNvSpPr>
          <p:nvPr>
            <p:ph type="title"/>
          </p:nvPr>
        </p:nvSpPr>
        <p:spPr>
          <a:xfrm>
            <a:off x="392906" y="310862"/>
            <a:ext cx="8358300" cy="748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Times New Roman"/>
              <a:buNone/>
            </a:pPr>
            <a:r>
              <a:rPr lang="en" sz="36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How can plastic ingestion harm humans?</a:t>
            </a:r>
            <a:br>
              <a:rPr lang="en" sz="36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" sz="2800" b="0" i="1" u="none" strike="noStrike" cap="none">
                <a:solidFill>
                  <a:srgbClr val="2ABED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Toxins, from plastic factory to fork</a:t>
            </a:r>
          </a:p>
        </p:txBody>
      </p:sp>
      <p:grpSp>
        <p:nvGrpSpPr>
          <p:cNvPr id="484" name="Shape 484"/>
          <p:cNvGrpSpPr/>
          <p:nvPr/>
        </p:nvGrpSpPr>
        <p:grpSpPr>
          <a:xfrm>
            <a:off x="550068" y="1282700"/>
            <a:ext cx="8255237" cy="5171724"/>
            <a:chOff x="0" y="0"/>
            <a:chExt cx="8255237" cy="5171724"/>
          </a:xfrm>
        </p:grpSpPr>
        <p:sp>
          <p:nvSpPr>
            <p:cNvPr id="485" name="Shape 485"/>
            <p:cNvSpPr/>
            <p:nvPr/>
          </p:nvSpPr>
          <p:spPr>
            <a:xfrm>
              <a:off x="896632" y="202889"/>
              <a:ext cx="6667382" cy="496883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9667" y="4389"/>
                  </a:moveTo>
                  <a:lnTo>
                    <a:pt x="69667" y="4389"/>
                  </a:lnTo>
                  <a:cubicBezTo>
                    <a:pt x="97864" y="9136"/>
                    <a:pt x="118191" y="33613"/>
                    <a:pt x="117302" y="61752"/>
                  </a:cubicBezTo>
                  <a:cubicBezTo>
                    <a:pt x="116414" y="89890"/>
                    <a:pt x="94582" y="113078"/>
                    <a:pt x="66140" y="116093"/>
                  </a:cubicBezTo>
                  <a:cubicBezTo>
                    <a:pt x="37697" y="119108"/>
                    <a:pt x="11348" y="101028"/>
                    <a:pt x="4390" y="73721"/>
                  </a:cubicBezTo>
                  <a:cubicBezTo>
                    <a:pt x="-2566" y="46414"/>
                    <a:pt x="11996" y="18239"/>
                    <a:pt x="38520" y="7691"/>
                  </a:cubicBezTo>
                  <a:lnTo>
                    <a:pt x="37452" y="4420"/>
                  </a:lnTo>
                  <a:lnTo>
                    <a:pt x="43476" y="9374"/>
                  </a:lnTo>
                  <a:lnTo>
                    <a:pt x="41583" y="17076"/>
                  </a:lnTo>
                  <a:lnTo>
                    <a:pt x="40516" y="13806"/>
                  </a:lnTo>
                  <a:lnTo>
                    <a:pt x="40516" y="13806"/>
                  </a:lnTo>
                  <a:cubicBezTo>
                    <a:pt x="16218" y="23060"/>
                    <a:pt x="2842" y="47938"/>
                    <a:pt x="9190" y="72069"/>
                  </a:cubicBezTo>
                  <a:cubicBezTo>
                    <a:pt x="15539" y="96199"/>
                    <a:pt x="39662" y="112170"/>
                    <a:pt x="65683" y="109471"/>
                  </a:cubicBezTo>
                  <a:cubicBezTo>
                    <a:pt x="91705" y="106771"/>
                    <a:pt x="111633" y="86230"/>
                    <a:pt x="112352" y="61367"/>
                  </a:cubicBezTo>
                  <a:cubicBezTo>
                    <a:pt x="113072" y="36503"/>
                    <a:pt x="94361" y="14953"/>
                    <a:pt x="68535" y="10900"/>
                  </a:cubicBezTo>
                  <a:close/>
                </a:path>
              </a:pathLst>
            </a:custGeom>
            <a:solidFill>
              <a:srgbClr val="2ABE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86" name="Shape 486"/>
            <p:cNvSpPr/>
            <p:nvPr/>
          </p:nvSpPr>
          <p:spPr>
            <a:xfrm>
              <a:off x="3354708" y="0"/>
              <a:ext cx="1618660" cy="965831"/>
            </a:xfrm>
            <a:prstGeom prst="roundRect">
              <a:avLst>
                <a:gd name="adj" fmla="val 16667"/>
              </a:avLst>
            </a:prstGeom>
            <a:solidFill>
              <a:srgbClr val="2ABE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87" name="Shape 487"/>
            <p:cNvSpPr txBox="1"/>
            <p:nvPr/>
          </p:nvSpPr>
          <p:spPr>
            <a:xfrm>
              <a:off x="3401857" y="47148"/>
              <a:ext cx="1524363" cy="871535"/>
            </a:xfrm>
            <a:prstGeom prst="rect">
              <a:avLst/>
            </a:prstGeom>
            <a:solidFill>
              <a:srgbClr val="2ABED8"/>
            </a:solidFill>
            <a:ln>
              <a:noFill/>
            </a:ln>
          </p:spPr>
          <p:txBody>
            <a:bodyPr lIns="49525" tIns="49525" rIns="49525" bIns="495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" sz="1300" dirty="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Plastic products are often made using harmful toxins </a:t>
              </a:r>
            </a:p>
          </p:txBody>
        </p:sp>
        <p:sp>
          <p:nvSpPr>
            <p:cNvPr id="488" name="Shape 488"/>
            <p:cNvSpPr/>
            <p:nvPr/>
          </p:nvSpPr>
          <p:spPr>
            <a:xfrm>
              <a:off x="6597952" y="1225312"/>
              <a:ext cx="1657285" cy="1447308"/>
            </a:xfrm>
            <a:prstGeom prst="roundRect">
              <a:avLst>
                <a:gd name="adj" fmla="val 16667"/>
              </a:avLst>
            </a:prstGeom>
            <a:solidFill>
              <a:srgbClr val="2ABE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89" name="Shape 489"/>
            <p:cNvSpPr txBox="1"/>
            <p:nvPr/>
          </p:nvSpPr>
          <p:spPr>
            <a:xfrm>
              <a:off x="6668603" y="1295965"/>
              <a:ext cx="1515982" cy="1306005"/>
            </a:xfrm>
            <a:prstGeom prst="rect">
              <a:avLst/>
            </a:prstGeom>
            <a:solidFill>
              <a:srgbClr val="2ABED8"/>
            </a:solidFill>
            <a:ln>
              <a:noFill/>
            </a:ln>
          </p:spPr>
          <p:txBody>
            <a:bodyPr lIns="49525" tIns="49525" rIns="49525" bIns="495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" sz="1300" dirty="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Once in the ocean, plastic particles can absorb more toxins from the surrounding environment </a:t>
              </a:r>
            </a:p>
          </p:txBody>
        </p:sp>
        <p:sp>
          <p:nvSpPr>
            <p:cNvPr id="490" name="Shape 490"/>
            <p:cNvSpPr/>
            <p:nvPr/>
          </p:nvSpPr>
          <p:spPr>
            <a:xfrm>
              <a:off x="5944862" y="3569853"/>
              <a:ext cx="1971737" cy="1263678"/>
            </a:xfrm>
            <a:prstGeom prst="roundRect">
              <a:avLst>
                <a:gd name="adj" fmla="val 16667"/>
              </a:avLst>
            </a:prstGeom>
            <a:solidFill>
              <a:srgbClr val="2ABE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91" name="Shape 491"/>
            <p:cNvSpPr txBox="1"/>
            <p:nvPr/>
          </p:nvSpPr>
          <p:spPr>
            <a:xfrm>
              <a:off x="6006551" y="3631541"/>
              <a:ext cx="1848361" cy="1140302"/>
            </a:xfrm>
            <a:prstGeom prst="rect">
              <a:avLst/>
            </a:prstGeom>
            <a:solidFill>
              <a:srgbClr val="2ABED8"/>
            </a:solidFill>
            <a:ln>
              <a:noFill/>
            </a:ln>
          </p:spPr>
          <p:txBody>
            <a:bodyPr lIns="49525" tIns="49525" rIns="49525" bIns="495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" sz="1300" dirty="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When fish ingest plastic particles, the toxins in the plastic are absorbed by their fatty tissues</a:t>
              </a:r>
            </a:p>
          </p:txBody>
        </p:sp>
        <p:sp>
          <p:nvSpPr>
            <p:cNvPr id="492" name="Shape 492"/>
            <p:cNvSpPr/>
            <p:nvPr/>
          </p:nvSpPr>
          <p:spPr>
            <a:xfrm>
              <a:off x="858567" y="3737082"/>
              <a:ext cx="1794310" cy="1266717"/>
            </a:xfrm>
            <a:prstGeom prst="roundRect">
              <a:avLst>
                <a:gd name="adj" fmla="val 16667"/>
              </a:avLst>
            </a:prstGeom>
            <a:solidFill>
              <a:srgbClr val="2ABE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93" name="Shape 493"/>
            <p:cNvSpPr txBox="1"/>
            <p:nvPr/>
          </p:nvSpPr>
          <p:spPr>
            <a:xfrm>
              <a:off x="920404" y="3798917"/>
              <a:ext cx="1670638" cy="1143045"/>
            </a:xfrm>
            <a:prstGeom prst="rect">
              <a:avLst/>
            </a:prstGeom>
            <a:solidFill>
              <a:srgbClr val="2ABED8"/>
            </a:solidFill>
            <a:ln>
              <a:noFill/>
            </a:ln>
          </p:spPr>
          <p:txBody>
            <a:bodyPr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" sz="1300" dirty="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These fatty tissues are what humans eat when we consume fish</a:t>
              </a:r>
            </a:p>
          </p:txBody>
        </p:sp>
        <p:sp>
          <p:nvSpPr>
            <p:cNvPr id="494" name="Shape 494"/>
            <p:cNvSpPr/>
            <p:nvPr/>
          </p:nvSpPr>
          <p:spPr>
            <a:xfrm>
              <a:off x="0" y="1256680"/>
              <a:ext cx="1796040" cy="1449224"/>
            </a:xfrm>
            <a:prstGeom prst="roundRect">
              <a:avLst>
                <a:gd name="adj" fmla="val 16667"/>
              </a:avLst>
            </a:prstGeom>
            <a:solidFill>
              <a:srgbClr val="2ABE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95" name="Shape 495"/>
            <p:cNvSpPr txBox="1"/>
            <p:nvPr/>
          </p:nvSpPr>
          <p:spPr>
            <a:xfrm>
              <a:off x="70745" y="1478787"/>
              <a:ext cx="1654549" cy="1156371"/>
            </a:xfrm>
            <a:prstGeom prst="rect">
              <a:avLst/>
            </a:prstGeom>
            <a:solidFill>
              <a:srgbClr val="2ABED8"/>
            </a:solidFill>
            <a:ln>
              <a:noFill/>
            </a:ln>
          </p:spPr>
          <p:txBody>
            <a:bodyPr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" sz="1300" dirty="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Scientists are currently studying if and how these toxins may be harmful to human health. </a:t>
              </a:r>
            </a:p>
          </p:txBody>
        </p:sp>
      </p:grpSp>
      <p:pic>
        <p:nvPicPr>
          <p:cNvPr id="496" name="Shape 496"/>
          <p:cNvPicPr preferRelativeResize="0"/>
          <p:nvPr/>
        </p:nvPicPr>
        <p:blipFill rotWithShape="1">
          <a:blip r:embed="rId4">
            <a:alphaModFix/>
          </a:blip>
          <a:srcRect l="4999" t="7486" b="8968"/>
          <a:stretch/>
        </p:blipFill>
        <p:spPr>
          <a:xfrm>
            <a:off x="2565152" y="2602708"/>
            <a:ext cx="4307100" cy="2771700"/>
          </a:xfrm>
          <a:prstGeom prst="ellipse">
            <a:avLst/>
          </a:prstGeom>
          <a:noFill/>
          <a:ln w="9525" cap="rnd" cmpd="sng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0" dist="292100" dir="5400000" sx="-80000" sy="-18000" rotWithShape="0">
              <a:srgbClr val="000000">
                <a:alpha val="21960"/>
              </a:srgbClr>
            </a:outerShdw>
          </a:effectLst>
        </p:spPr>
      </p:pic>
      <p:pic>
        <p:nvPicPr>
          <p:cNvPr id="498" name="Shape 49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679158">
            <a:off x="5439330" y="1283527"/>
            <a:ext cx="719903" cy="979305"/>
          </a:xfrm>
          <a:prstGeom prst="rect">
            <a:avLst/>
          </a:prstGeom>
          <a:noFill/>
          <a:ln>
            <a:noFill/>
          </a:ln>
        </p:spPr>
      </p:pic>
      <p:sp>
        <p:nvSpPr>
          <p:cNvPr id="499" name="Shape 499"/>
          <p:cNvSpPr txBox="1"/>
          <p:nvPr/>
        </p:nvSpPr>
        <p:spPr>
          <a:xfrm>
            <a:off x="105455" y="6286501"/>
            <a:ext cx="4996200" cy="400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40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Image sources: http://www.clipartkid.com/images/557/chemical-reaction-clipart-clipart-panda-free-clipart-images-h6RArx-clipart.png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40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http://clipartix.com/wp-content/uploads/2016/05/Waves-sea-wave-clipart.png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40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http://files.focusky.com.cn/web/demo/economic-theories/files/extfiles/ext_02015514163119737.png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40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http://pngimg.com/upload/fork_PNG3067.png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400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http://www.mes-conference.ru/images/awards/questionMark.gif</a:t>
            </a:r>
          </a:p>
        </p:txBody>
      </p:sp>
      <p:pic>
        <p:nvPicPr>
          <p:cNvPr id="500" name="Shape 50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828552" y="5782842"/>
            <a:ext cx="867300" cy="64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" name="Shape 50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4698113">
            <a:off x="1122043" y="4792222"/>
            <a:ext cx="929199" cy="8908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" name="Shape 50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044853" y="3724535"/>
            <a:ext cx="706200" cy="49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" name="Shape 50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501501" y="1958306"/>
            <a:ext cx="867000" cy="1083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41804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Shape 50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D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0" name="Shape 510"/>
          <p:cNvPicPr preferRelativeResize="0"/>
          <p:nvPr/>
        </p:nvPicPr>
        <p:blipFill rotWithShape="1">
          <a:blip r:embed="rId3">
            <a:alphaModFix/>
          </a:blip>
          <a:srcRect r="2516"/>
          <a:stretch/>
        </p:blipFill>
        <p:spPr>
          <a:xfrm>
            <a:off x="6419235" y="3110148"/>
            <a:ext cx="2698200" cy="230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" name="Shape 5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355711">
            <a:off x="237911" y="2241122"/>
            <a:ext cx="1106618" cy="3174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" name="Shape 5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77975" y="2662400"/>
            <a:ext cx="6286800" cy="274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" name="Shape 5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276298" y="1495270"/>
            <a:ext cx="2076300" cy="2076300"/>
          </a:xfrm>
          <a:prstGeom prst="rect">
            <a:avLst/>
          </a:prstGeom>
          <a:noFill/>
          <a:ln>
            <a:noFill/>
          </a:ln>
        </p:spPr>
      </p:pic>
      <p:sp>
        <p:nvSpPr>
          <p:cNvPr id="514" name="Shape 514"/>
          <p:cNvSpPr txBox="1"/>
          <p:nvPr/>
        </p:nvSpPr>
        <p:spPr>
          <a:xfrm>
            <a:off x="791233" y="69316"/>
            <a:ext cx="7781100" cy="138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56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Journey to microplastics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2800" b="1">
                <a:solidFill>
                  <a:srgbClr val="00528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How do big plastic pieces break down?</a:t>
            </a:r>
          </a:p>
        </p:txBody>
      </p:sp>
      <p:sp>
        <p:nvSpPr>
          <p:cNvPr id="515" name="Shape 515"/>
          <p:cNvSpPr/>
          <p:nvPr/>
        </p:nvSpPr>
        <p:spPr>
          <a:xfrm>
            <a:off x="1216644" y="3350817"/>
            <a:ext cx="685800" cy="685800"/>
          </a:xfrm>
          <a:prstGeom prst="mathPlus">
            <a:avLst>
              <a:gd name="adj1" fmla="val 23520"/>
            </a:avLst>
          </a:prstGeom>
          <a:solidFill>
            <a:srgbClr val="00528D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rgbClr val="0052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6" name="Shape 516"/>
          <p:cNvSpPr/>
          <p:nvPr/>
        </p:nvSpPr>
        <p:spPr>
          <a:xfrm>
            <a:off x="4130705" y="3360835"/>
            <a:ext cx="685800" cy="685800"/>
          </a:xfrm>
          <a:prstGeom prst="mathPlus">
            <a:avLst>
              <a:gd name="adj1" fmla="val 23520"/>
            </a:avLst>
          </a:prstGeom>
          <a:solidFill>
            <a:srgbClr val="00528D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7" name="Shape 517"/>
          <p:cNvSpPr/>
          <p:nvPr/>
        </p:nvSpPr>
        <p:spPr>
          <a:xfrm>
            <a:off x="6535426" y="3350817"/>
            <a:ext cx="685800" cy="685800"/>
          </a:xfrm>
          <a:prstGeom prst="mathEqual">
            <a:avLst>
              <a:gd name="adj1" fmla="val 23520"/>
              <a:gd name="adj2" fmla="val 11760"/>
            </a:avLst>
          </a:prstGeom>
          <a:solidFill>
            <a:srgbClr val="00528D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8" name="Shape 518"/>
          <p:cNvSpPr txBox="1"/>
          <p:nvPr/>
        </p:nvSpPr>
        <p:spPr>
          <a:xfrm>
            <a:off x="354969" y="5581153"/>
            <a:ext cx="8614500" cy="954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2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When plastic litter interacts with waves and sunlight it breaks down into tiny little pieces. </a:t>
            </a:r>
          </a:p>
        </p:txBody>
      </p:sp>
    </p:spTree>
    <p:extLst>
      <p:ext uri="{BB962C8B-B14F-4D97-AF65-F5344CB8AC3E}">
        <p14:creationId xmlns:p14="http://schemas.microsoft.com/office/powerpoint/2010/main" val="1283729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Shape 5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538D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" name="Shape 529"/>
          <p:cNvSpPr txBox="1">
            <a:spLocks noGrp="1"/>
          </p:cNvSpPr>
          <p:nvPr>
            <p:ph type="title"/>
          </p:nvPr>
        </p:nvSpPr>
        <p:spPr>
          <a:xfrm>
            <a:off x="3692489" y="165102"/>
            <a:ext cx="5072100" cy="706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Times New Roman"/>
              <a:buNone/>
            </a:pPr>
            <a:r>
              <a:rPr lang="en" sz="4400" b="0" i="0" u="none" strike="noStrike" cap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Plastic Microbeads</a:t>
            </a:r>
          </a:p>
        </p:txBody>
      </p:sp>
      <p:pic>
        <p:nvPicPr>
          <p:cNvPr id="530" name="Shape 5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6348"/>
            <a:ext cx="3312900" cy="686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" name="Shape 531"/>
          <p:cNvPicPr preferRelativeResize="0"/>
          <p:nvPr/>
        </p:nvPicPr>
        <p:blipFill rotWithShape="1">
          <a:blip r:embed="rId4">
            <a:alphaModFix/>
          </a:blip>
          <a:srcRect l="12896" t="26557" r="13119" b="13770"/>
          <a:stretch/>
        </p:blipFill>
        <p:spPr>
          <a:xfrm>
            <a:off x="3931662" y="1036641"/>
            <a:ext cx="2333100" cy="1412400"/>
          </a:xfrm>
          <a:prstGeom prst="rect">
            <a:avLst/>
          </a:prstGeom>
          <a:noFill/>
          <a:ln>
            <a:noFill/>
          </a:ln>
        </p:spPr>
      </p:pic>
      <p:sp>
        <p:nvSpPr>
          <p:cNvPr id="532" name="Shape 532"/>
          <p:cNvSpPr txBox="1"/>
          <p:nvPr/>
        </p:nvSpPr>
        <p:spPr>
          <a:xfrm>
            <a:off x="7537913" y="1208975"/>
            <a:ext cx="1620300" cy="769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2200" dirty="0">
                <a:solidFill>
                  <a:srgbClr val="2ABED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Have you seen these?</a:t>
            </a:r>
          </a:p>
        </p:txBody>
      </p:sp>
      <p:cxnSp>
        <p:nvCxnSpPr>
          <p:cNvPr id="533" name="Shape 533"/>
          <p:cNvCxnSpPr/>
          <p:nvPr/>
        </p:nvCxnSpPr>
        <p:spPr>
          <a:xfrm flipH="1">
            <a:off x="6462602" y="1593695"/>
            <a:ext cx="1045200" cy="1125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triangle" w="lg" len="lg"/>
          </a:ln>
        </p:spPr>
      </p:cxnSp>
      <p:sp>
        <p:nvSpPr>
          <p:cNvPr id="534" name="Shape 534"/>
          <p:cNvSpPr txBox="1"/>
          <p:nvPr/>
        </p:nvSpPr>
        <p:spPr>
          <a:xfrm>
            <a:off x="3443982" y="2638130"/>
            <a:ext cx="5442883" cy="304876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20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Plastic microbeads are found in many cosmetic products such as face wash and toothpaste.</a:t>
            </a:r>
          </a:p>
          <a:p>
            <a:pPr marL="0" marR="0" lvl="0" indent="0" algn="ctr" rtl="0">
              <a:spcBef>
                <a:spcPts val="0"/>
              </a:spcBef>
              <a:buNone/>
            </a:pPr>
            <a:endParaRPr sz="2000" dirty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20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These tiny little beads are designed to wash down the drain, but where do they go after that</a:t>
            </a:r>
            <a:r>
              <a:rPr lang="en" sz="20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?</a:t>
            </a:r>
            <a:endParaRPr lang="en-US" sz="2000" dirty="0" smtClean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lang="en-US" sz="2000" dirty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000" b="1" dirty="0" smtClean="0">
                <a:solidFill>
                  <a:srgbClr val="2ABED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 Victory for the Ocean</a:t>
            </a:r>
            <a:r>
              <a:rPr lang="en-US" sz="2000" dirty="0" smtClean="0">
                <a:solidFill>
                  <a:srgbClr val="2ABED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0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Federal Microbead-Free Waters Act of 2015 has banned the sale of products containing microbeads starting in July 2017!</a:t>
            </a:r>
            <a:endParaRPr lang="en" sz="2000" dirty="0">
              <a:solidFill>
                <a:schemeClr val="accent1">
                  <a:lumMod val="20000"/>
                  <a:lumOff val="80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35" name="Shape 535"/>
          <p:cNvSpPr/>
          <p:nvPr/>
        </p:nvSpPr>
        <p:spPr>
          <a:xfrm>
            <a:off x="3406628" y="5883147"/>
            <a:ext cx="5480238" cy="762360"/>
          </a:xfrm>
          <a:prstGeom prst="rect">
            <a:avLst/>
          </a:prstGeom>
          <a:solidFill>
            <a:srgbClr val="2ABED8"/>
          </a:solidFill>
          <a:ln w="12700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6" name="Shape 536"/>
          <p:cNvSpPr txBox="1"/>
          <p:nvPr/>
        </p:nvSpPr>
        <p:spPr>
          <a:xfrm>
            <a:off x="3443982" y="6056221"/>
            <a:ext cx="5379849" cy="523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SzPct val="25000"/>
            </a:pPr>
            <a:r>
              <a:rPr lang="en" sz="2000" u="sng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</a:t>
            </a:r>
            <a:r>
              <a:rPr lang="en" sz="2000" u="sng" dirty="0" err="1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www.youtube.com</a:t>
            </a:r>
            <a:r>
              <a:rPr lang="en" sz="2000" u="sng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en" sz="2000" u="sng" dirty="0" err="1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watch?v</a:t>
            </a:r>
            <a:r>
              <a:rPr lang="en" sz="2000" u="sng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=</a:t>
            </a:r>
            <a:r>
              <a:rPr lang="en" sz="2000" u="sng" dirty="0" err="1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uAiIGd_JqZc</a:t>
            </a:r>
            <a:endParaRPr lang="en" sz="20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38" name="Shape 538"/>
          <p:cNvSpPr/>
          <p:nvPr/>
        </p:nvSpPr>
        <p:spPr>
          <a:xfrm>
            <a:off x="4488866" y="895291"/>
            <a:ext cx="1874700" cy="17346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56353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Shape 149"/>
          <p:cNvPicPr preferRelativeResize="0"/>
          <p:nvPr/>
        </p:nvPicPr>
        <p:blipFill rotWithShape="1">
          <a:blip r:embed="rId3">
            <a:alphaModFix/>
          </a:blip>
          <a:srcRect l="11788" t="14544" r="9215" b="14666"/>
          <a:stretch/>
        </p:blipFill>
        <p:spPr>
          <a:xfrm>
            <a:off x="0" y="0"/>
            <a:ext cx="91782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Shape 150"/>
          <p:cNvSpPr txBox="1"/>
          <p:nvPr/>
        </p:nvSpPr>
        <p:spPr>
          <a:xfrm>
            <a:off x="2411147" y="2828834"/>
            <a:ext cx="2178000" cy="1200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35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Pacific Ocean</a:t>
            </a:r>
          </a:p>
        </p:txBody>
      </p:sp>
      <p:sp>
        <p:nvSpPr>
          <p:cNvPr id="151" name="Shape 151"/>
          <p:cNvSpPr txBox="1"/>
          <p:nvPr/>
        </p:nvSpPr>
        <p:spPr>
          <a:xfrm>
            <a:off x="7010400" y="4568023"/>
            <a:ext cx="2133599" cy="1938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24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…but these 5 </a:t>
            </a:r>
            <a:r>
              <a:rPr lang="en" sz="24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ocean</a:t>
            </a:r>
            <a:r>
              <a:rPr lang="en-US" sz="24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basins</a:t>
            </a:r>
            <a:r>
              <a:rPr lang="en" sz="24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24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are not separate bodies of water.</a:t>
            </a:r>
          </a:p>
        </p:txBody>
      </p:sp>
      <p:pic>
        <p:nvPicPr>
          <p:cNvPr id="152" name="Shape 15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3441" y="6294060"/>
            <a:ext cx="1309200" cy="42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70671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 482" descr="ContentSlide_blu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3358939" cy="1325563"/>
          </a:xfrm>
        </p:spPr>
        <p:txBody>
          <a:bodyPr>
            <a:normAutofit/>
          </a:bodyPr>
          <a:lstStyle/>
          <a:p>
            <a:pPr algn="ctr"/>
            <a:r>
              <a:rPr lang="en-US" sz="3400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Microfiber Pollution</a:t>
            </a:r>
            <a:endParaRPr lang="en-US" sz="3400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69"/>
          <a:stretch/>
        </p:blipFill>
        <p:spPr>
          <a:xfrm>
            <a:off x="4341114" y="3280762"/>
            <a:ext cx="4428620" cy="3204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114" y="365126"/>
            <a:ext cx="4428620" cy="28400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555900" y="5120640"/>
            <a:ext cx="3504438" cy="1229799"/>
          </a:xfrm>
          <a:prstGeom prst="rect">
            <a:avLst/>
          </a:prstGeom>
          <a:solidFill>
            <a:srgbClr val="2ABF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900" y="1690689"/>
            <a:ext cx="3504438" cy="465975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Microbeads are not the only tiny pollutants found in marine environments. </a:t>
            </a:r>
          </a:p>
          <a:p>
            <a:pPr marL="0" indent="0">
              <a:lnSpc>
                <a:spcPct val="120000"/>
              </a:lnSpc>
              <a:buNone/>
            </a:pPr>
            <a:endParaRPr lang="en-US" sz="1700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Tiny plastic fibers that shed from our synthetic clothes in the washing machine are now being found in waterways and the ocean. What happens once they reach the ocean?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The Story of Stuff: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  <a:hlinkClick r:id="rId6"/>
              </a:rPr>
              <a:t>http://storyofstuff.org/movies/story-of-microfibers</a:t>
            </a:r>
            <a:r>
              <a:rPr lang="en-US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  <a:hlinkClick r:id="rId6"/>
              </a:rPr>
              <a:t>/</a:t>
            </a:r>
            <a:r>
              <a:rPr lang="en-US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 </a:t>
            </a:r>
            <a:endParaRPr lang="en-US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6159828" y="2753757"/>
            <a:ext cx="884682" cy="978408"/>
          </a:xfrm>
          <a:prstGeom prst="downArrow">
            <a:avLst/>
          </a:prstGeom>
          <a:solidFill>
            <a:srgbClr val="2ABF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5201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" name="Shape 543" descr="TransitionSlide_Tea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4" name="Shape 544"/>
          <p:cNvSpPr txBox="1"/>
          <p:nvPr/>
        </p:nvSpPr>
        <p:spPr>
          <a:xfrm>
            <a:off x="5597159" y="782100"/>
            <a:ext cx="2935800" cy="5293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75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 can 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9500" b="1" dirty="0">
                <a:solidFill>
                  <a:srgbClr val="00528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YOU 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75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do?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51" y="1056132"/>
            <a:ext cx="4745736" cy="4745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06397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Shape 585" descr="ContentSlide_Header"/>
          <p:cNvPicPr preferRelativeResize="0"/>
          <p:nvPr/>
        </p:nvPicPr>
        <p:blipFill rotWithShape="1">
          <a:blip r:embed="rId3">
            <a:alphaModFix/>
          </a:blip>
          <a:srcRect t="13344" b="13344"/>
          <a:stretch/>
        </p:blipFill>
        <p:spPr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</p:spPr>
      </p:pic>
      <p:sp>
        <p:nvSpPr>
          <p:cNvPr id="586" name="Shape 586"/>
          <p:cNvSpPr txBox="1">
            <a:spLocks noGrp="1"/>
          </p:cNvSpPr>
          <p:nvPr>
            <p:ph type="title"/>
          </p:nvPr>
        </p:nvSpPr>
        <p:spPr>
          <a:xfrm>
            <a:off x="628650" y="95251"/>
            <a:ext cx="7886700" cy="7793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Times New Roman"/>
              <a:buNone/>
            </a:pPr>
            <a:r>
              <a:rPr lang="en" sz="4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Reduce Waste at Your School</a:t>
            </a:r>
          </a:p>
        </p:txBody>
      </p:sp>
      <p:sp>
        <p:nvSpPr>
          <p:cNvPr id="587" name="Shape 587"/>
          <p:cNvSpPr txBox="1">
            <a:spLocks noGrp="1"/>
          </p:cNvSpPr>
          <p:nvPr>
            <p:ph type="body" idx="1"/>
          </p:nvPr>
        </p:nvSpPr>
        <p:spPr>
          <a:xfrm>
            <a:off x="242887" y="1309475"/>
            <a:ext cx="4168200" cy="5172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n" sz="2400" b="0" i="0" u="none" strike="noStrike" cap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Step up your recycling and composting efforts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800" b="0" i="0" u="none" strike="noStrike" cap="none" dirty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n" sz="2400" b="0" i="0" u="none" strike="noStrike" cap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Replace single-use condiment packets with bulk dispensers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800" b="0" i="0" u="none" strike="noStrike" cap="none" dirty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n" sz="2400" b="0" i="0" u="none" strike="noStrike" cap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Replace spork packs with bulk utensil dispensers</a:t>
            </a: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800" b="0" i="0" u="none" strike="noStrike" cap="none" dirty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n" sz="2400" b="0" i="0" u="none" strike="noStrike" cap="none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</a:t>
            </a:r>
            <a:r>
              <a:rPr lang="en-US" sz="2400" b="0" i="0" u="none" strike="noStrike" cap="none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fuse</a:t>
            </a:r>
            <a:r>
              <a:rPr lang="en" sz="2400" b="0" i="0" u="none" strike="noStrike" cap="none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2400" b="0" i="0" u="none" strike="noStrike" cap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plastic straws </a:t>
            </a:r>
            <a:r>
              <a:rPr lang="en-US" sz="24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or use</a:t>
            </a:r>
            <a:r>
              <a:rPr lang="en" sz="2400" b="0" i="0" u="none" strike="noStrike" cap="none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2400" b="0" i="0" u="none" strike="noStrike" cap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paper straws </a:t>
            </a:r>
            <a:r>
              <a:rPr lang="en-US" sz="2400" b="0" i="0" u="none" strike="noStrike" cap="none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instead</a:t>
            </a:r>
            <a:endParaRPr lang="en" sz="2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800" b="0" i="0" u="none" strike="noStrike" cap="none" dirty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buClr>
                <a:schemeClr val="lt1"/>
              </a:buClr>
              <a:buSzPct val="100000"/>
              <a:buFont typeface="Arial"/>
              <a:buChar char="•"/>
            </a:pPr>
            <a:r>
              <a:rPr lang="en" sz="2400" b="0" i="0" u="none" strike="noStrike" cap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Power down all electronic devices when not in use</a:t>
            </a:r>
          </a:p>
        </p:txBody>
      </p:sp>
      <p:pic>
        <p:nvPicPr>
          <p:cNvPr id="588" name="Shape 588"/>
          <p:cNvPicPr preferRelativeResize="0"/>
          <p:nvPr/>
        </p:nvPicPr>
        <p:blipFill rotWithShape="1">
          <a:blip r:embed="rId4">
            <a:alphaModFix/>
          </a:blip>
          <a:srcRect t="12083" b="12082"/>
          <a:stretch/>
        </p:blipFill>
        <p:spPr>
          <a:xfrm>
            <a:off x="4828073" y="1169234"/>
            <a:ext cx="3956399" cy="30003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590" name="Shape 590"/>
          <p:cNvPicPr preferRelativeResize="0"/>
          <p:nvPr/>
        </p:nvPicPr>
        <p:blipFill rotWithShape="1">
          <a:blip r:embed="rId5">
            <a:alphaModFix/>
          </a:blip>
          <a:srcRect l="11182" r="13817"/>
          <a:stretch/>
        </p:blipFill>
        <p:spPr>
          <a:xfrm>
            <a:off x="7012950" y="4298450"/>
            <a:ext cx="1771800" cy="23622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592" name="Shape 592"/>
          <p:cNvPicPr preferRelativeResize="0"/>
          <p:nvPr/>
        </p:nvPicPr>
        <p:blipFill rotWithShape="1">
          <a:blip r:embed="rId6">
            <a:alphaModFix/>
          </a:blip>
          <a:srcRect l="6750" r="4211"/>
          <a:stretch/>
        </p:blipFill>
        <p:spPr>
          <a:xfrm>
            <a:off x="4814887" y="4298451"/>
            <a:ext cx="2120099" cy="236219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94" name="Shape 594"/>
          <p:cNvCxnSpPr/>
          <p:nvPr/>
        </p:nvCxnSpPr>
        <p:spPr>
          <a:xfrm rot="10800000" flipH="1">
            <a:off x="4214812" y="2765363"/>
            <a:ext cx="843000" cy="135000"/>
          </a:xfrm>
          <a:prstGeom prst="straightConnector1">
            <a:avLst/>
          </a:prstGeom>
          <a:noFill/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triangle" w="lg" len="lg"/>
          </a:ln>
        </p:spPr>
      </p:cxnSp>
      <p:cxnSp>
        <p:nvCxnSpPr>
          <p:cNvPr id="595" name="Shape 595"/>
          <p:cNvCxnSpPr/>
          <p:nvPr/>
        </p:nvCxnSpPr>
        <p:spPr>
          <a:xfrm>
            <a:off x="4000500" y="3986212"/>
            <a:ext cx="3259800" cy="559200"/>
          </a:xfrm>
          <a:prstGeom prst="straightConnector1">
            <a:avLst/>
          </a:prstGeom>
          <a:noFill/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triangle" w="lg" len="lg"/>
          </a:ln>
        </p:spPr>
      </p:cxnSp>
      <p:cxnSp>
        <p:nvCxnSpPr>
          <p:cNvPr id="596" name="Shape 596"/>
          <p:cNvCxnSpPr/>
          <p:nvPr/>
        </p:nvCxnSpPr>
        <p:spPr>
          <a:xfrm>
            <a:off x="3786187" y="4972050"/>
            <a:ext cx="1142700" cy="374100"/>
          </a:xfrm>
          <a:prstGeom prst="straightConnector1">
            <a:avLst/>
          </a:prstGeom>
          <a:noFill/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triangle" w="lg" len="lg"/>
          </a:ln>
        </p:spPr>
      </p:cxnSp>
    </p:spTree>
    <p:extLst>
      <p:ext uri="{BB962C8B-B14F-4D97-AF65-F5344CB8AC3E}">
        <p14:creationId xmlns:p14="http://schemas.microsoft.com/office/powerpoint/2010/main" val="20792824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Shape 60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D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3" name="Shape 60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52995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" name="Shape 604" descr="TransitionSlide_Teal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5400000">
            <a:off x="4155375" y="1639964"/>
            <a:ext cx="6132600" cy="3532200"/>
          </a:xfrm>
          <a:prstGeom prst="rect">
            <a:avLst/>
          </a:prstGeom>
          <a:noFill/>
          <a:ln>
            <a:noFill/>
          </a:ln>
        </p:spPr>
      </p:pic>
      <p:sp>
        <p:nvSpPr>
          <p:cNvPr id="605" name="Shape 605"/>
          <p:cNvSpPr txBox="1"/>
          <p:nvPr/>
        </p:nvSpPr>
        <p:spPr>
          <a:xfrm>
            <a:off x="5692594" y="812899"/>
            <a:ext cx="3058200" cy="5232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3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Start in your cafeteria:</a:t>
            </a:r>
          </a:p>
          <a:p>
            <a:pPr marL="342900" marR="0" lvl="0" indent="-3429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•"/>
            </a:pPr>
            <a:r>
              <a:rPr lang="en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Encourage students to take only what they need</a:t>
            </a:r>
          </a:p>
          <a:p>
            <a:pPr marL="342900" marR="0" lvl="0" indent="-3429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•"/>
            </a:pPr>
            <a:r>
              <a:rPr lang="en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Place recycling bins in areas where trash is often found</a:t>
            </a:r>
          </a:p>
          <a:p>
            <a:pPr marL="342900" marR="0" lvl="0" indent="-3429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•"/>
            </a:pPr>
            <a:r>
              <a:rPr lang="en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Create a </a:t>
            </a:r>
            <a:r>
              <a:rPr lang="en" sz="2400" i="1" u="sng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share bin</a:t>
            </a:r>
            <a:r>
              <a:rPr lang="en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where students can leave items that they did not eat for others to take</a:t>
            </a:r>
          </a:p>
        </p:txBody>
      </p:sp>
    </p:spTree>
    <p:extLst>
      <p:ext uri="{BB962C8B-B14F-4D97-AF65-F5344CB8AC3E}">
        <p14:creationId xmlns:p14="http://schemas.microsoft.com/office/powerpoint/2010/main" val="11075593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Shape 6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538D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1" name="Shape 611"/>
          <p:cNvSpPr txBox="1">
            <a:spLocks noGrp="1"/>
          </p:cNvSpPr>
          <p:nvPr>
            <p:ph type="title"/>
          </p:nvPr>
        </p:nvSpPr>
        <p:spPr>
          <a:xfrm>
            <a:off x="628650" y="274037"/>
            <a:ext cx="7886700" cy="779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Times New Roman"/>
              <a:buNone/>
            </a:pPr>
            <a:r>
              <a:rPr lang="en" sz="4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Make Art </a:t>
            </a:r>
            <a:r>
              <a:rPr lang="en" sz="4400" b="1" i="0" u="none" strike="noStrike" cap="none">
                <a:solidFill>
                  <a:srgbClr val="2ABED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NOT</a:t>
            </a:r>
            <a:r>
              <a:rPr lang="en" sz="4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Trash! </a:t>
            </a:r>
          </a:p>
        </p:txBody>
      </p:sp>
      <p:pic>
        <p:nvPicPr>
          <p:cNvPr id="612" name="Shape 6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29100"/>
            <a:ext cx="9144000" cy="4231800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Shape 613"/>
          <p:cNvSpPr txBox="1"/>
          <p:nvPr/>
        </p:nvSpPr>
        <p:spPr>
          <a:xfrm>
            <a:off x="514350" y="5436637"/>
            <a:ext cx="8001000" cy="12002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Art projects are a great way to spread the message about </a:t>
            </a:r>
            <a:r>
              <a:rPr lang="en" sz="2400" b="1">
                <a:solidFill>
                  <a:srgbClr val="92D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going green</a:t>
            </a:r>
            <a:r>
              <a:rPr lang="en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and </a:t>
            </a:r>
            <a:r>
              <a:rPr lang="en" sz="2400" b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thinking blue</a:t>
            </a:r>
            <a:r>
              <a:rPr lang="en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! Use trash found on your campus to create a captivating mural.</a:t>
            </a:r>
          </a:p>
        </p:txBody>
      </p:sp>
      <p:sp>
        <p:nvSpPr>
          <p:cNvPr id="614" name="Shape 614"/>
          <p:cNvSpPr txBox="1"/>
          <p:nvPr/>
        </p:nvSpPr>
        <p:spPr>
          <a:xfrm>
            <a:off x="114300" y="5014912"/>
            <a:ext cx="6629400" cy="369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Bottle Cap Mural at Carmel River School – Carmel, CA</a:t>
            </a:r>
          </a:p>
        </p:txBody>
      </p:sp>
    </p:spTree>
    <p:extLst>
      <p:ext uri="{BB962C8B-B14F-4D97-AF65-F5344CB8AC3E}">
        <p14:creationId xmlns:p14="http://schemas.microsoft.com/office/powerpoint/2010/main" val="21143667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0" name="Shape 620" descr="ContentSlide_Header"/>
          <p:cNvPicPr preferRelativeResize="0"/>
          <p:nvPr/>
        </p:nvPicPr>
        <p:blipFill rotWithShape="1">
          <a:blip r:embed="rId3">
            <a:alphaModFix/>
          </a:blip>
          <a:srcRect t="13344" b="13344"/>
          <a:stretch/>
        </p:blipFill>
        <p:spPr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</p:spPr>
      </p:pic>
      <p:sp>
        <p:nvSpPr>
          <p:cNvPr id="621" name="Shape 621"/>
          <p:cNvSpPr txBox="1">
            <a:spLocks noGrp="1"/>
          </p:cNvSpPr>
          <p:nvPr>
            <p:ph type="title"/>
          </p:nvPr>
        </p:nvSpPr>
        <p:spPr>
          <a:xfrm>
            <a:off x="628650" y="95251"/>
            <a:ext cx="7886700" cy="7793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Times New Roman"/>
              <a:buNone/>
            </a:pPr>
            <a:r>
              <a:rPr lang="en" sz="40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Reduce Waste in Your Community</a:t>
            </a:r>
          </a:p>
        </p:txBody>
      </p:sp>
      <p:sp>
        <p:nvSpPr>
          <p:cNvPr id="622" name="Shape 622"/>
          <p:cNvSpPr txBox="1">
            <a:spLocks noGrp="1"/>
          </p:cNvSpPr>
          <p:nvPr>
            <p:ph type="body" idx="1"/>
          </p:nvPr>
        </p:nvSpPr>
        <p:spPr>
          <a:xfrm>
            <a:off x="295889" y="1702571"/>
            <a:ext cx="5329200" cy="499048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" sz="2497" b="0" i="0" u="sng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Ways to keep your community clean</a:t>
            </a:r>
            <a:r>
              <a:rPr lang="en" sz="2497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</a:p>
          <a:p>
            <a:pPr marL="457200" marR="0" lvl="0" indent="-4572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97368"/>
              <a:buFont typeface="Arial"/>
              <a:buAutoNum type="arabicPeriod"/>
            </a:pPr>
            <a:r>
              <a:rPr lang="en" sz="1850" b="0" i="0" u="none" strike="noStrike" cap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Participate in a beach, river, or park clean-up</a:t>
            </a:r>
          </a:p>
          <a:p>
            <a:pPr marL="457200" marR="0" lvl="0" indent="-4572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97368"/>
              <a:buFont typeface="Arial"/>
              <a:buAutoNum type="arabicPeriod"/>
            </a:pPr>
            <a:r>
              <a:rPr lang="en" sz="1850" b="0" i="0" u="none" strike="noStrike" cap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Reach out to local restaurants to encourage them to reduce their waste</a:t>
            </a:r>
          </a:p>
          <a:p>
            <a:pPr marL="685800" marR="0" lvl="1" indent="-228600" algn="l" rtl="0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528D"/>
              </a:buClr>
              <a:buSzPct val="98250"/>
              <a:buFont typeface="Arial"/>
              <a:buChar char="•"/>
            </a:pPr>
            <a:r>
              <a:rPr lang="en" sz="1572" b="1" i="0" u="none" strike="noStrike" cap="none" dirty="0">
                <a:solidFill>
                  <a:srgbClr val="00528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Straws</a:t>
            </a:r>
            <a:r>
              <a:rPr lang="en" sz="1572" b="0" i="0" u="none" strike="noStrike" cap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are a great place to start – encourage local restaurants to serve straws only upon request</a:t>
            </a:r>
          </a:p>
          <a:p>
            <a:pPr marL="457200" marR="0" lvl="0" indent="-4572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97368"/>
              <a:buFont typeface="Arial"/>
              <a:buAutoNum type="arabicPeriod"/>
            </a:pPr>
            <a:r>
              <a:rPr lang="en" sz="1850" b="0" i="0" u="none" strike="noStrike" cap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Write to your local government officials to inspire them to take action </a:t>
            </a:r>
          </a:p>
          <a:p>
            <a:pPr marL="457200" marR="0" lvl="0" indent="-4572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97368"/>
              <a:buFont typeface="Arial"/>
              <a:buAutoNum type="arabicPeriod"/>
            </a:pPr>
            <a:r>
              <a:rPr lang="en" sz="1850" b="0" i="0" u="none" strike="noStrike" cap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Spread the word about zero waste to your friends and family members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" sz="2312" b="0" i="1" u="none" strike="noStrike" cap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Remember</a:t>
            </a:r>
            <a:r>
              <a:rPr lang="en" sz="2312" b="0" i="0" u="none" strike="noStrike" cap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change in your community starts with </a:t>
            </a:r>
            <a:r>
              <a:rPr lang="en" sz="2312" b="1" i="0" u="none" strike="noStrike" cap="none" dirty="0">
                <a:solidFill>
                  <a:srgbClr val="00528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YOU</a:t>
            </a:r>
            <a:r>
              <a:rPr lang="en" sz="2312" b="0" i="0" u="none" strike="noStrike" cap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</a:p>
          <a:p>
            <a:pPr marL="0" marR="0" lvl="0" indent="0" algn="l" rtl="0">
              <a:lnSpc>
                <a:spcPct val="80000"/>
              </a:lnSpc>
              <a:spcBef>
                <a:spcPts val="100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" sz="1850" b="0" i="0" u="none" strike="noStrike" cap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Set an example for your peers by keeping your community free of debris! </a:t>
            </a:r>
          </a:p>
        </p:txBody>
      </p:sp>
      <p:pic>
        <p:nvPicPr>
          <p:cNvPr id="623" name="Shape 6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20977" y="1218477"/>
            <a:ext cx="2871900" cy="1856400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625" name="Shape 6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20977" y="3139615"/>
            <a:ext cx="2871900" cy="1762200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627" name="Shape 627"/>
          <p:cNvPicPr preferRelativeResize="0"/>
          <p:nvPr/>
        </p:nvPicPr>
        <p:blipFill rotWithShape="1">
          <a:blip r:embed="rId6">
            <a:alphaModFix/>
          </a:blip>
          <a:srcRect b="18175"/>
          <a:stretch/>
        </p:blipFill>
        <p:spPr>
          <a:xfrm>
            <a:off x="5920977" y="4966553"/>
            <a:ext cx="2871900" cy="1726500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16083871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3" name="Shape 633" descr="ContentSlide_Header"/>
          <p:cNvPicPr preferRelativeResize="0"/>
          <p:nvPr/>
        </p:nvPicPr>
        <p:blipFill rotWithShape="1">
          <a:blip r:embed="rId3">
            <a:alphaModFix/>
          </a:blip>
          <a:srcRect t="13344" b="13344"/>
          <a:stretch/>
        </p:blipFill>
        <p:spPr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</p:spPr>
      </p:pic>
      <p:sp>
        <p:nvSpPr>
          <p:cNvPr id="634" name="Shape 634"/>
          <p:cNvSpPr txBox="1">
            <a:spLocks noGrp="1"/>
          </p:cNvSpPr>
          <p:nvPr>
            <p:ph type="title"/>
          </p:nvPr>
        </p:nvSpPr>
        <p:spPr>
          <a:xfrm>
            <a:off x="628650" y="95251"/>
            <a:ext cx="7886700" cy="7793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Times New Roman"/>
              <a:buNone/>
            </a:pPr>
            <a:r>
              <a:rPr lang="en" sz="40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Reduce Waste at Home</a:t>
            </a:r>
          </a:p>
        </p:txBody>
      </p:sp>
      <p:pic>
        <p:nvPicPr>
          <p:cNvPr id="635" name="Shape 6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14450" y="1046163"/>
            <a:ext cx="6515100" cy="4102200"/>
          </a:xfrm>
          <a:prstGeom prst="rect">
            <a:avLst/>
          </a:prstGeom>
          <a:noFill/>
          <a:ln>
            <a:noFill/>
          </a:ln>
        </p:spPr>
      </p:pic>
      <p:sp>
        <p:nvSpPr>
          <p:cNvPr id="637" name="Shape 637"/>
          <p:cNvSpPr txBox="1"/>
          <p:nvPr/>
        </p:nvSpPr>
        <p:spPr>
          <a:xfrm>
            <a:off x="600075" y="5420230"/>
            <a:ext cx="7943700" cy="101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You and your family members can take similar steps to reducing waste in your home by: using less plastic products, repurposing items before throwing them away, recycling, and choosing to use reusable items…</a:t>
            </a:r>
          </a:p>
        </p:txBody>
      </p:sp>
    </p:spTree>
    <p:extLst>
      <p:ext uri="{BB962C8B-B14F-4D97-AF65-F5344CB8AC3E}">
        <p14:creationId xmlns:p14="http://schemas.microsoft.com/office/powerpoint/2010/main" val="20090913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2" name="Shape 642" descr="ContentSlide_blu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3" name="Shape 643"/>
          <p:cNvSpPr txBox="1">
            <a:spLocks noGrp="1"/>
          </p:cNvSpPr>
          <p:nvPr>
            <p:ph type="title"/>
          </p:nvPr>
        </p:nvSpPr>
        <p:spPr>
          <a:xfrm>
            <a:off x="628650" y="249440"/>
            <a:ext cx="7886700" cy="1063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Times New Roman"/>
              <a:buNone/>
            </a:pPr>
            <a:r>
              <a:rPr lang="en" sz="4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Refuse </a:t>
            </a:r>
            <a:r>
              <a:rPr lang="en" sz="4400" b="0" i="0" u="sng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Single-use</a:t>
            </a:r>
            <a:r>
              <a:rPr lang="en" sz="4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Plastics</a:t>
            </a:r>
          </a:p>
        </p:txBody>
      </p:sp>
      <p:pic>
        <p:nvPicPr>
          <p:cNvPr id="644" name="Shape 644"/>
          <p:cNvPicPr preferRelativeResize="0"/>
          <p:nvPr/>
        </p:nvPicPr>
        <p:blipFill rotWithShape="1">
          <a:blip r:embed="rId4">
            <a:alphaModFix/>
          </a:blip>
          <a:srcRect l="15323" r="11476"/>
          <a:stretch/>
        </p:blipFill>
        <p:spPr>
          <a:xfrm rot="4217621">
            <a:off x="1017691" y="3895993"/>
            <a:ext cx="1740218" cy="2762769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646" name="Shape 64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598304">
            <a:off x="3355826" y="4150820"/>
            <a:ext cx="2279942" cy="2279942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648" name="Shape 64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4136661">
            <a:off x="6168815" y="3868190"/>
            <a:ext cx="1836199" cy="258359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650" name="Shape 65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509082">
            <a:off x="599564" y="1338820"/>
            <a:ext cx="2509060" cy="298679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651" name="Shape 65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368227" flipH="1">
            <a:off x="5988596" y="1311727"/>
            <a:ext cx="2738796" cy="3209502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653" name="Shape 65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263565">
            <a:off x="3353977" y="1463272"/>
            <a:ext cx="2436256" cy="2906536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58608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1" name="Shape 661" descr="TransitionSlide_Tea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62" name="Shape 662"/>
          <p:cNvSpPr txBox="1">
            <a:spLocks noGrp="1"/>
          </p:cNvSpPr>
          <p:nvPr>
            <p:ph type="title"/>
          </p:nvPr>
        </p:nvSpPr>
        <p:spPr>
          <a:xfrm>
            <a:off x="628650" y="236538"/>
            <a:ext cx="7886700" cy="93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Times New Roman"/>
              <a:buNone/>
            </a:pPr>
            <a:r>
              <a:rPr lang="en" sz="4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Choose </a:t>
            </a:r>
            <a:r>
              <a:rPr lang="en" sz="4400" b="0" i="0" u="sng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Reusable</a:t>
            </a:r>
            <a:r>
              <a:rPr lang="en" sz="4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Items! </a:t>
            </a:r>
          </a:p>
        </p:txBody>
      </p:sp>
      <p:pic>
        <p:nvPicPr>
          <p:cNvPr id="663" name="Shape 663"/>
          <p:cNvPicPr preferRelativeResize="0"/>
          <p:nvPr/>
        </p:nvPicPr>
        <p:blipFill rotWithShape="1">
          <a:blip r:embed="rId4">
            <a:alphaModFix/>
          </a:blip>
          <a:srcRect l="19837" r="20196"/>
          <a:stretch/>
        </p:blipFill>
        <p:spPr>
          <a:xfrm rot="-193046">
            <a:off x="628659" y="1671654"/>
            <a:ext cx="2383957" cy="397527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665" name="Shape 66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372840">
            <a:off x="4767906" y="3581838"/>
            <a:ext cx="3910676" cy="275217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666" name="Shape 66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723056">
            <a:off x="2997079" y="1579008"/>
            <a:ext cx="2411135" cy="241113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669" name="Shape 669"/>
          <p:cNvPicPr preferRelativeResize="0"/>
          <p:nvPr/>
        </p:nvPicPr>
        <p:blipFill rotWithShape="1">
          <a:blip r:embed="rId7">
            <a:alphaModFix/>
          </a:blip>
          <a:srcRect t="5832" b="6041"/>
          <a:stretch/>
        </p:blipFill>
        <p:spPr>
          <a:xfrm rot="4946553">
            <a:off x="6005108" y="835390"/>
            <a:ext cx="2198900" cy="2906439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671" name="Shape 671"/>
          <p:cNvPicPr preferRelativeResize="0"/>
          <p:nvPr/>
        </p:nvPicPr>
        <p:blipFill rotWithShape="1">
          <a:blip r:embed="rId8">
            <a:alphaModFix/>
          </a:blip>
          <a:srcRect t="4791" b="4583"/>
          <a:stretch/>
        </p:blipFill>
        <p:spPr>
          <a:xfrm rot="328827">
            <a:off x="2574776" y="4155129"/>
            <a:ext cx="2132849" cy="2285658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76859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5" name="Shape 705" descr="ContentSlide_blu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06" name="Shape 706"/>
          <p:cNvSpPr txBox="1">
            <a:spLocks noGrp="1"/>
          </p:cNvSpPr>
          <p:nvPr>
            <p:ph type="title"/>
          </p:nvPr>
        </p:nvSpPr>
        <p:spPr>
          <a:xfrm>
            <a:off x="487497" y="236539"/>
            <a:ext cx="8201100" cy="879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2ABED8"/>
              </a:buClr>
              <a:buSzPct val="25000"/>
              <a:buFont typeface="Times New Roman"/>
              <a:buNone/>
            </a:pPr>
            <a:r>
              <a:rPr lang="en" sz="3600" b="1" i="0" u="none" strike="noStrike" cap="none" dirty="0">
                <a:solidFill>
                  <a:srgbClr val="2ABED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YOU</a:t>
            </a:r>
            <a:r>
              <a:rPr lang="en" sz="3600" b="0" i="0" u="none" strike="noStrike" cap="none" dirty="0">
                <a:solidFill>
                  <a:srgbClr val="F2F2F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have the power to make a change…</a:t>
            </a:r>
          </a:p>
        </p:txBody>
      </p:sp>
      <p:sp>
        <p:nvSpPr>
          <p:cNvPr id="707" name="Shape 707"/>
          <p:cNvSpPr txBox="1">
            <a:spLocks noGrp="1"/>
          </p:cNvSpPr>
          <p:nvPr>
            <p:ph type="body" idx="1"/>
          </p:nvPr>
        </p:nvSpPr>
        <p:spPr>
          <a:xfrm>
            <a:off x="264317" y="5337382"/>
            <a:ext cx="8615400" cy="1349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" sz="2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Melati and Isabel Wijsen are teenage activists that launched the campaign “Bye Bye Plastic Bags.”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rgbClr val="2ABED8"/>
              </a:buClr>
              <a:buSzPct val="25000"/>
              <a:buFont typeface="Arial"/>
              <a:buNone/>
            </a:pPr>
            <a:r>
              <a:rPr lang="en" sz="2400" b="1" i="0" u="none" strike="noStrike" cap="none">
                <a:solidFill>
                  <a:srgbClr val="2ABED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YOU can be the change too! </a:t>
            </a:r>
          </a:p>
        </p:txBody>
      </p:sp>
      <p:pic>
        <p:nvPicPr>
          <p:cNvPr id="708" name="Shape 708"/>
          <p:cNvPicPr preferRelativeResize="0"/>
          <p:nvPr/>
        </p:nvPicPr>
        <p:blipFill rotWithShape="1">
          <a:blip r:embed="rId4">
            <a:alphaModFix/>
          </a:blip>
          <a:srcRect l="16719"/>
          <a:stretch/>
        </p:blipFill>
        <p:spPr>
          <a:xfrm>
            <a:off x="1412494" y="1001713"/>
            <a:ext cx="6351000" cy="4289700"/>
          </a:xfrm>
          <a:prstGeom prst="rect">
            <a:avLst/>
          </a:prstGeom>
          <a:noFill/>
          <a:ln>
            <a:noFill/>
          </a:ln>
        </p:spPr>
      </p:pic>
      <p:sp>
        <p:nvSpPr>
          <p:cNvPr id="710" name="Shape 710"/>
          <p:cNvSpPr txBox="1"/>
          <p:nvPr/>
        </p:nvSpPr>
        <p:spPr>
          <a:xfrm>
            <a:off x="481008" y="2551835"/>
            <a:ext cx="2093100" cy="1754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https://www.ted.com/talks/melati_and_isabel_wijsen_our_campaign_to_ban_plastic_bags_in_bali?language=en</a:t>
            </a: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6191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Shape 158"/>
          <p:cNvPicPr preferRelativeResize="0"/>
          <p:nvPr/>
        </p:nvPicPr>
        <p:blipFill rotWithShape="1">
          <a:blip r:embed="rId3">
            <a:alphaModFix/>
          </a:blip>
          <a:srcRect l="10637" t="14493" r="9676" b="14782"/>
          <a:stretch/>
        </p:blipFill>
        <p:spPr>
          <a:xfrm>
            <a:off x="0" y="-1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Shape 159"/>
          <p:cNvSpPr txBox="1"/>
          <p:nvPr/>
        </p:nvSpPr>
        <p:spPr>
          <a:xfrm>
            <a:off x="4214191" y="3260034"/>
            <a:ext cx="1809000" cy="1169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35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Indian Ocean</a:t>
            </a:r>
          </a:p>
        </p:txBody>
      </p:sp>
      <p:sp>
        <p:nvSpPr>
          <p:cNvPr id="160" name="Shape 160"/>
          <p:cNvSpPr txBox="1"/>
          <p:nvPr/>
        </p:nvSpPr>
        <p:spPr>
          <a:xfrm>
            <a:off x="292100" y="4607780"/>
            <a:ext cx="1834900" cy="1938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24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These 5 </a:t>
            </a:r>
            <a:r>
              <a:rPr lang="en" sz="24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ocean</a:t>
            </a:r>
            <a:r>
              <a:rPr lang="en-US" sz="24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basins</a:t>
            </a:r>
            <a:r>
              <a:rPr lang="en" sz="2400" dirty="0" smtClean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24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form one continuous ocean mass. </a:t>
            </a: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80090" y="6294028"/>
            <a:ext cx="1309200" cy="42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41423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5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538D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73966"/>
            <a:ext cx="7886700" cy="1079309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What will YOU do to protect the ocean &amp; the organisms that depend on it?</a:t>
            </a:r>
            <a:endParaRPr lang="en-US" sz="3200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261" y="1590825"/>
            <a:ext cx="2782690" cy="278269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0655" y="1587161"/>
            <a:ext cx="2782690" cy="278269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6049" y="1595503"/>
            <a:ext cx="2774348" cy="277434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09" y="4503737"/>
            <a:ext cx="1847088" cy="184708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127" y="4503737"/>
            <a:ext cx="1847088" cy="184708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245" y="4494373"/>
            <a:ext cx="1852096" cy="1852096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6363" y="4494373"/>
            <a:ext cx="1847088" cy="184708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33" t="25067" r="29467" b="30134"/>
          <a:stretch/>
        </p:blipFill>
        <p:spPr>
          <a:xfrm>
            <a:off x="172769" y="5776047"/>
            <a:ext cx="911761" cy="9117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4958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Shape 166"/>
          <p:cNvPicPr preferRelativeResize="0"/>
          <p:nvPr/>
        </p:nvPicPr>
        <p:blipFill rotWithShape="1">
          <a:blip r:embed="rId3">
            <a:alphaModFix/>
          </a:blip>
          <a:srcRect l="11415" t="15652" r="9909" b="1507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Shape 167"/>
          <p:cNvSpPr txBox="1"/>
          <p:nvPr/>
        </p:nvSpPr>
        <p:spPr>
          <a:xfrm>
            <a:off x="2922103" y="1928191"/>
            <a:ext cx="2564400" cy="1200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36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Atlantic Ocean</a:t>
            </a:r>
          </a:p>
        </p:txBody>
      </p:sp>
      <p:sp>
        <p:nvSpPr>
          <p:cNvPr id="168" name="Shape 168"/>
          <p:cNvSpPr txBox="1"/>
          <p:nvPr/>
        </p:nvSpPr>
        <p:spPr>
          <a:xfrm>
            <a:off x="6856757" y="585935"/>
            <a:ext cx="2067300" cy="1569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They are each part of one global ocean system. </a:t>
            </a:r>
          </a:p>
        </p:txBody>
      </p:sp>
      <p:pic>
        <p:nvPicPr>
          <p:cNvPr id="169" name="Shape 16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0579" y="6322603"/>
            <a:ext cx="1309200" cy="42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26525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Shape 174"/>
          <p:cNvPicPr preferRelativeResize="0"/>
          <p:nvPr/>
        </p:nvPicPr>
        <p:blipFill rotWithShape="1">
          <a:blip r:embed="rId3">
            <a:alphaModFix/>
          </a:blip>
          <a:srcRect l="10872" t="14782" r="10145" b="14782"/>
          <a:stretch/>
        </p:blipFill>
        <p:spPr>
          <a:xfrm>
            <a:off x="0" y="-1"/>
            <a:ext cx="9180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Shape 175"/>
          <p:cNvSpPr txBox="1"/>
          <p:nvPr/>
        </p:nvSpPr>
        <p:spPr>
          <a:xfrm>
            <a:off x="3697357" y="2663686"/>
            <a:ext cx="2206500" cy="1200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36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Arctic Ocean</a:t>
            </a:r>
          </a:p>
        </p:txBody>
      </p:sp>
      <p:sp>
        <p:nvSpPr>
          <p:cNvPr id="176" name="Shape 176"/>
          <p:cNvSpPr txBox="1"/>
          <p:nvPr/>
        </p:nvSpPr>
        <p:spPr>
          <a:xfrm>
            <a:off x="238539" y="4996991"/>
            <a:ext cx="1968000" cy="1569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This vast body of water covers 71% of our planet. </a:t>
            </a:r>
          </a:p>
        </p:txBody>
      </p:sp>
      <p:pic>
        <p:nvPicPr>
          <p:cNvPr id="177" name="Shape 17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80090" y="6294028"/>
            <a:ext cx="1309200" cy="42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0990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Shape 182"/>
          <p:cNvPicPr preferRelativeResize="0"/>
          <p:nvPr/>
        </p:nvPicPr>
        <p:blipFill rotWithShape="1">
          <a:blip r:embed="rId3">
            <a:alphaModFix/>
          </a:blip>
          <a:srcRect l="11420" t="15941" r="9675" b="15073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Shape 183"/>
          <p:cNvSpPr txBox="1"/>
          <p:nvPr/>
        </p:nvSpPr>
        <p:spPr>
          <a:xfrm>
            <a:off x="3240156" y="1371600"/>
            <a:ext cx="2206499" cy="1200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36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Southern Ocean</a:t>
            </a:r>
          </a:p>
        </p:txBody>
      </p:sp>
      <p:sp>
        <p:nvSpPr>
          <p:cNvPr id="184" name="Shape 184"/>
          <p:cNvSpPr txBox="1"/>
          <p:nvPr/>
        </p:nvSpPr>
        <p:spPr>
          <a:xfrm>
            <a:off x="7004406" y="232855"/>
            <a:ext cx="1987800" cy="3047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" sz="2400" b="1">
                <a:solidFill>
                  <a:srgbClr val="2ABED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Question: </a:t>
            </a:r>
            <a:r>
              <a:rPr lang="en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Why do we call our planet “Earth” when most of the planet is covered in water?</a:t>
            </a:r>
          </a:p>
        </p:txBody>
      </p:sp>
      <p:pic>
        <p:nvPicPr>
          <p:cNvPr id="185" name="Shape 18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0578" y="6322603"/>
            <a:ext cx="1309200" cy="42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099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D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Shape 192"/>
          <p:cNvSpPr txBox="1"/>
          <p:nvPr/>
        </p:nvSpPr>
        <p:spPr>
          <a:xfrm>
            <a:off x="0" y="309827"/>
            <a:ext cx="9612300" cy="1385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" sz="4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Maybe we should call our planet – </a:t>
            </a:r>
          </a:p>
          <a:p>
            <a:pPr marL="0" marR="0" lvl="0" indent="0" algn="ctr" rtl="0">
              <a:spcBef>
                <a:spcPts val="0"/>
              </a:spcBef>
              <a:buClr>
                <a:srgbClr val="002060"/>
              </a:buClr>
              <a:buSzPct val="25000"/>
              <a:buFont typeface="Arial"/>
              <a:buNone/>
            </a:pPr>
            <a:r>
              <a:rPr lang="en" sz="4400" b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OCEAN</a:t>
            </a:r>
            <a:r>
              <a:rPr lang="en" sz="4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!</a:t>
            </a:r>
          </a:p>
        </p:txBody>
      </p:sp>
      <p:pic>
        <p:nvPicPr>
          <p:cNvPr id="193" name="Shape 19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8173" y="1910266"/>
            <a:ext cx="8547600" cy="438060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83911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538D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0" name="Shape 20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6700" y="0"/>
            <a:ext cx="8605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8068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2449</TotalTime>
  <Words>1921</Words>
  <Application>Microsoft Macintosh PowerPoint</Application>
  <PresentationFormat>On-screen Show (4:3)</PresentationFormat>
  <Paragraphs>306</Paragraphs>
  <Slides>40</Slides>
  <Notes>40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Office Theme</vt:lpstr>
      <vt:lpstr>Marine Debris Toolkit Introduction to Marine Debris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is the difference between a macroplastic and a microplastic?</vt:lpstr>
      <vt:lpstr>The Issue with large pieces of plastic:  Plastic Entanglement</vt:lpstr>
      <vt:lpstr>Plastic Ingestion</vt:lpstr>
      <vt:lpstr>How can plastic ingestion harm humans? Toxins, from plastic factory to fork</vt:lpstr>
      <vt:lpstr>PowerPoint Presentation</vt:lpstr>
      <vt:lpstr>Plastic Microbeads</vt:lpstr>
      <vt:lpstr>Microfiber Pollution</vt:lpstr>
      <vt:lpstr>PowerPoint Presentation</vt:lpstr>
      <vt:lpstr>Reduce Waste at Your School</vt:lpstr>
      <vt:lpstr>PowerPoint Presentation</vt:lpstr>
      <vt:lpstr>Make Art NOT Trash! </vt:lpstr>
      <vt:lpstr>Reduce Waste in Your Community</vt:lpstr>
      <vt:lpstr>Reduce Waste at Home</vt:lpstr>
      <vt:lpstr>Refuse Single-use Plastics</vt:lpstr>
      <vt:lpstr>Choose Reusable Items! </vt:lpstr>
      <vt:lpstr>YOU have the power to make a change…</vt:lpstr>
      <vt:lpstr>What will YOU do to protect the ocean &amp; the organisms that depend on it?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Marine Debris Tool Kit Introduction to Marine Debris</dc:title>
  <dc:creator>Microsoft Office User</dc:creator>
  <cp:lastModifiedBy>Claire Fackler</cp:lastModifiedBy>
  <cp:revision>55</cp:revision>
  <dcterms:created xsi:type="dcterms:W3CDTF">2017-02-10T06:11:54Z</dcterms:created>
  <dcterms:modified xsi:type="dcterms:W3CDTF">2017-10-05T21:29:03Z</dcterms:modified>
</cp:coreProperties>
</file>